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4" r:id="rId3"/>
    <p:sldId id="273" r:id="rId4"/>
    <p:sldId id="319" r:id="rId5"/>
    <p:sldId id="314" r:id="rId6"/>
    <p:sldId id="320" r:id="rId7"/>
    <p:sldId id="315" r:id="rId8"/>
    <p:sldId id="321" r:id="rId9"/>
    <p:sldId id="316" r:id="rId10"/>
    <p:sldId id="305" r:id="rId11"/>
    <p:sldId id="322" r:id="rId12"/>
    <p:sldId id="309" r:id="rId13"/>
    <p:sldId id="307" r:id="rId14"/>
    <p:sldId id="308" r:id="rId15"/>
    <p:sldId id="310" r:id="rId16"/>
    <p:sldId id="311" r:id="rId17"/>
    <p:sldId id="312" r:id="rId18"/>
    <p:sldId id="313" r:id="rId19"/>
    <p:sldId id="323" r:id="rId20"/>
    <p:sldId id="318" r:id="rId21"/>
    <p:sldId id="325" r:id="rId22"/>
    <p:sldId id="324" r:id="rId23"/>
    <p:sldId id="327" r:id="rId24"/>
    <p:sldId id="326" r:id="rId25"/>
    <p:sldId id="329" r:id="rId26"/>
    <p:sldId id="328" r:id="rId27"/>
    <p:sldId id="330" r:id="rId28"/>
    <p:sldId id="285" r:id="rId29"/>
    <p:sldId id="261" r:id="rId30"/>
    <p:sldId id="262" r:id="rId31"/>
    <p:sldId id="291" r:id="rId32"/>
    <p:sldId id="286" r:id="rId33"/>
    <p:sldId id="292" r:id="rId34"/>
    <p:sldId id="303" r:id="rId35"/>
    <p:sldId id="298" r:id="rId36"/>
    <p:sldId id="279" r:id="rId37"/>
    <p:sldId id="288" r:id="rId38"/>
    <p:sldId id="289" r:id="rId39"/>
    <p:sldId id="290" r:id="rId40"/>
    <p:sldId id="295" r:id="rId41"/>
    <p:sldId id="296" r:id="rId42"/>
    <p:sldId id="331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F1A"/>
    <a:srgbClr val="385DA3"/>
    <a:srgbClr val="FFC000"/>
    <a:srgbClr val="FFFFFF"/>
    <a:srgbClr val="4EA72E"/>
    <a:srgbClr val="385DA4"/>
    <a:srgbClr val="78A4F8"/>
    <a:srgbClr val="3E5DA3"/>
    <a:srgbClr val="F8F9FA"/>
    <a:srgbClr val="FEF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484" autoAdjust="0"/>
  </p:normalViewPr>
  <p:slideViewPr>
    <p:cSldViewPr snapToGrid="0">
      <p:cViewPr varScale="1">
        <p:scale>
          <a:sx n="61" d="100"/>
          <a:sy n="61" d="100"/>
        </p:scale>
        <p:origin x="2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B1940-9234-401C-85E1-D2C8CBA158ED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9A34F-75AE-42C3-A08C-A92D185C2B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69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7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68CE9-1F65-D076-67E8-A9019F649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2DB62B-D7DE-22E9-0D0E-824B7C848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681CA7-3CA7-8D95-533B-CB6E6B75B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ADA701-838A-B992-75E6-B169BAF5F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110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51563-4363-022F-6E79-042FDA752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161068-1C8F-C513-E165-14BAEFC23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132E10-3E43-8CAE-133D-1FADE70DF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A97DDC-617E-9FF7-016A-FC008F580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09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B60E6-7D12-48B5-D144-122B8363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CA7AA4-CC4A-994D-1F17-3C75808C4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684646-F334-7CB0-5263-C29F6D72C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AFDC4C-E248-9964-68AE-6600EA8E7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877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A587A-0550-9C0A-23A6-8FF1E1FBF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3A2193-B1F1-6FA8-F997-C49A31411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C06A51-EB95-95BC-5845-9C879584C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2CAE04-D6CE-C88B-76D2-A91117DE7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408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5BD47-9F70-9B4B-9485-ECF212635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A1D93CB-2DA3-E4BB-268D-1C1DFCC7E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E342F3-77DD-1DE3-A609-22D481D86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0E86E6-7BEE-61BB-B017-2CF578E96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166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DBC33-54C5-1951-50C9-3077DF877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247958-302F-20A4-934E-C338F026C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209957-16C1-F6A4-A2CA-EB1F705D3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694121-2883-6553-9540-AD275FC83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839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0001B-BAC6-3559-7516-FC97C6A7F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C25541-674F-3C48-6E77-AF9024856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478364-7AFC-E361-9AFD-4D9C81B2E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E555C0-CEFA-A940-B45F-95CF2E76E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056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B8B39-5AE0-0090-C7CB-190CADB86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42C35A-9262-E664-BB23-ACBD6DE27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775941-67CA-7C57-4613-A149F561D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F55F76-67BF-C789-62DD-E268471E44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884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8E14A-A24B-DF02-6D6E-E5F8099A6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67E60C-5895-F139-04B6-62DC16CFF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9B6F0F-9C66-FEDC-08CB-DB2F7169F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593428-28C3-2DDB-2F0E-7A2F0D471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947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EBA0E-540C-D8BB-959D-F46B70B9B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95403F-35BE-B428-E739-06FB327F5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B77F3BA-46A5-5483-E0D7-56A55B985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E050B2-C1A8-D4D0-555D-06D52D9EB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04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E5271-7FCE-2337-10AC-EE2EB35AB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18FD38-B31F-B6BB-5788-8DCF1A748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51033E-50B1-9BA2-5CB4-B297AC01D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F654F-27FB-F91B-1773-3D2FCF922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13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BD9EE-6854-2836-2F57-9F17017F4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5BA40B-CFE6-41F4-CF27-07FF6170E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4DE575-89E3-8181-1DC2-F7F417483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0B2CB2-D42C-D92E-A987-DFFC44D47D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219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32BCD-F595-F9BF-105E-2AF7D78AD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F225E7-9DC9-B142-AB44-565B18C57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3C7DDF-3609-88D9-6EE2-35E1C5EAA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D5AAA1-D8AF-EF86-EADB-F5BD79D0E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513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CB67F-3AEC-8A49-DA06-FE2E13AC8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D007C2-2A9C-F00E-2F90-10465694D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05E9EB-7BB9-B8D7-44B5-03A24E993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6DE039-1ACE-9845-FC54-EA996B78C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985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2E943-7664-C561-DD67-DA0BB833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7781EB-978D-65EE-2C4A-CD6C74793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92CF4F-12A7-BBFC-A5FC-F9859F134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F4B998-6A9F-A197-6B36-7BFB33C43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203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569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527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4468B-70BC-65B2-F87A-449B9FF1D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4C79C0D-A571-2A38-893E-5D4B99CD4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9E480D-9D63-ACA2-A7E5-7A1B6F2D4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41B572-F9B2-DD36-BC83-735694781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943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B2EF1-1B38-38C5-5938-438224449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B9BD3B-6CD5-405F-0ADB-9E98CD430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4213C32-841F-567C-9BC6-79BF3C188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850EBC-B2D2-0B97-E0A7-D167E7EA3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197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CF5C9-98C2-0D71-C079-CF70E9156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E53F2C-A416-3128-A878-29D205392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732865-E4ED-73A0-CE0F-6A4413F09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B12898-145B-B638-3AD2-BDF68A95B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789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03A9F-859B-9792-788A-E1AE81210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73EA5C-C5B9-0C7D-F868-414359C78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611B68-A887-3404-41E6-FCF91CF46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830F75-E5A9-2AD2-AEB5-10FA851FC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59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377C0-3934-0DF0-8C6D-A54A34FA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D019FA-6154-7DD4-C9F0-B455DFAFE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DB3C2F-E99A-62F1-3A8D-BDFDB08BE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67B997-2634-5490-EC4A-6BC27C42F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241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65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6EB6-B015-E493-8A42-45FF44F37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C71F84E-F85E-30CC-C982-44309A48F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BFD1A16-D9B8-834A-7377-2EFB327C6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E06398-6F19-241B-A59B-A93A96B3D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957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872F7-5667-FC05-BBD1-9C15625C0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E28E32-F10B-B994-E637-1B182744C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1475CF7-52CC-2EDB-D2F8-BDBD169AB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8986CE-8C25-33F6-DACC-49FBBC615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174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0875C-D6B9-CDF4-87E5-0E1D25235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E49740-D0F0-3426-4D25-DC8F7D467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A9BD18A-B67B-60B1-3CC9-3499E95A0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4E3020-914A-7CDA-2021-6B4AFA45C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356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AD3DF-0B03-FC1E-1656-85F5317C6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A3A72A-6631-8726-9293-54B1CEB97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486FB5-1322-9061-1AE1-EAFE6A35A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91142-350C-AE66-0CB8-F4775AD36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226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EA199-A988-438C-CB8E-833C58481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560E34-9700-494C-FB07-ACFA22807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5508E8-710E-5407-D13C-B030C1CE8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7E77FE-1D87-3038-B618-7EDE65043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61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8F931-E202-E643-7135-B7461B396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AFC391-E373-ED57-BFFC-3750B4D65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37F248A-40F2-13FA-5F76-09B239BF7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18955B-BEDA-0F71-6A13-B74823EED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9A34F-75AE-42C3-A08C-A92D185C2B7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44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91F9E-4EDE-9609-8B0E-AA9025DBC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9C9F1E-4C0F-7370-0AFF-7ACFE395C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D46193-939C-76F3-D3A3-10192949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B23C95-AEF5-498C-DD33-DAFB814D7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A0E76-CAEA-468A-59F9-F1EDB993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235C1A-09CB-A5F4-A699-D9A4AA9E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E5C030-9F97-1FBF-9F2F-91CA214EB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CA4A66-047D-5832-8DDF-DBD2DEF76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66291D-EE02-6583-6160-01252954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B8768-6398-328D-B2AA-17BA47FA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8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4AFC5CA-DA21-F520-1281-7C04B4993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CBC078-FA4A-5D49-5514-FD06210A8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D87B29-3BB6-121B-4397-025A0A85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56FF11-8316-8983-DA90-5E7872D7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E3E6AE-1318-721E-2038-EF1EB978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20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8D15AB-ABB3-3A76-DF3D-A3FEBAB8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F7CA0-4F02-6778-EEB1-7891E9E7E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8F606D-F62F-3198-A079-87EB2030C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133EF4-1C5B-4EAF-FB71-0F5C002F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76D310-3314-57CC-190B-5057752B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53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89D15-F5D7-1CC7-EF20-261331A1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1C5AB4-84A8-CD6C-873C-6E72A557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A484B0-9029-79DA-29D2-0033EC77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E267C0-F8FF-1035-1325-9FEE57B5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AF5270-2801-5AE7-BADA-B798051C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48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14B18-BB00-B08E-3A24-6086031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C57475-CB4A-6960-8F41-0C11B1F24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D53D7D-541C-3957-D267-A507C01E9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060CC8-A8EC-D5A3-AA6D-21AE7518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EA2BA4-8706-7422-C4B1-5DC0092B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6B05BC-B9BA-28FA-ED51-F1DF477D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03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AAFD8-089A-2E96-9644-D8B09AB0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F1E1F9-DEEF-725A-090E-5376EDEAC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0ED095-D0B0-10C2-511E-02F3A4D8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380A5C-A31F-1FB1-414D-06E513F31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058AAF-A43B-08FC-4579-79CAA4903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BCCD457-FB13-6665-4EE3-D69D2F0A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BA32CE-D778-03EE-A4F5-8D547F15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674C98-A573-6E11-28AA-6E7A51A1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33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61901-6853-2D96-DD2E-726F633D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1D98C0-D64F-BA1A-9D49-72107D88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C18A1D-E96A-2414-7C6B-BA50A201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DA7472-09BE-0031-61CD-F7F748CC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6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2F6E32-1FB7-E976-010E-19CBD3FE1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C1C72E-15D1-BA94-A321-4CA0AD5F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449509-63D3-2235-D186-B2899270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83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7C577-975B-3800-4EFD-E8AA4C25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4428FE-771D-5EE5-CCD4-13FAAAE68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CD2EA0-1A20-C306-2A93-53E2BA85D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8AC1DD-0829-6114-366E-CD98E5C20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3F75AB-B801-67AF-6DEA-FC1C86C1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0BBDBF-BC7D-0174-2F05-B40A7CE4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59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A1F77-6A04-764E-D5DB-642A9ADF6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6BB9157-989A-DA34-5BFE-0374357B7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D88E5E-187B-4A7B-F234-EB96405E2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C5A206-8EA1-3C1E-BE6B-2099CF81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144C59-78D4-2D59-401D-C86852EA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D46886-48EE-EF2A-9E35-4ED712E4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15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5776BD5-0D31-2ACB-464B-5C9E4580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35B31E-1F3D-2226-BF92-371CE82C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F35BD-5C3E-F3A0-7754-0D856B020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CB30C2-714F-4C10-9A17-C5B8F308D8B6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342027-2D52-483E-538E-091734E4C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E1BC9-9662-403A-F4A1-B973193E4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5939DF-D0AC-4CCE-9061-BAF346AEE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9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FB1E5B91-9016-5ECB-6785-17F26793B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  <a:effectLst>
            <a:outerShdw blurRad="50800" dist="50800" dir="5400000" algn="ctr" rotWithShape="0">
              <a:srgbClr val="FFFFFF"/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B54D7B-6603-C6F1-2442-6D6324E88C90}"/>
              </a:ext>
            </a:extLst>
          </p:cNvPr>
          <p:cNvSpPr/>
          <p:nvPr/>
        </p:nvSpPr>
        <p:spPr>
          <a:xfrm>
            <a:off x="7626007" y="4162500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BE4771F-FB03-2CC4-5A4B-1400620F58E5}"/>
              </a:ext>
            </a:extLst>
          </p:cNvPr>
          <p:cNvGrpSpPr/>
          <p:nvPr/>
        </p:nvGrpSpPr>
        <p:grpSpPr>
          <a:xfrm>
            <a:off x="3009698" y="1027325"/>
            <a:ext cx="2626717" cy="1992190"/>
            <a:chOff x="3047959" y="1931401"/>
            <a:chExt cx="2626717" cy="1992190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D5602565-AD8E-CF9D-3F26-F240B53C3CE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76" y="2651125"/>
              <a:ext cx="0" cy="1209674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 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33BE93B-D5A5-D3AE-A8FB-CDE605773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59" y="1931401"/>
              <a:ext cx="2004192" cy="1992190"/>
            </a:xfrm>
            <a:prstGeom prst="rect">
              <a:avLst/>
            </a:prstGeom>
          </p:spPr>
        </p:pic>
      </p:grpSp>
      <p:pic>
        <p:nvPicPr>
          <p:cNvPr id="10" name="Image 9" descr="Une image contenant symbole, capture d’écran, Police, texte&#10;&#10;Description générée automatiquement">
            <a:extLst>
              <a:ext uri="{FF2B5EF4-FFF2-40B4-BE49-F238E27FC236}">
                <a16:creationId xmlns:a16="http://schemas.microsoft.com/office/drawing/2014/main" id="{FA22AD03-B3B5-48DB-7516-D05ED475A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1024"/>
            <a:ext cx="1807468" cy="1618491"/>
          </a:xfrm>
          <a:prstGeom prst="rect">
            <a:avLst/>
          </a:prstGeom>
        </p:spPr>
      </p:pic>
      <p:sp>
        <p:nvSpPr>
          <p:cNvPr id="17" name="Graphique 15">
            <a:extLst>
              <a:ext uri="{FF2B5EF4-FFF2-40B4-BE49-F238E27FC236}">
                <a16:creationId xmlns:a16="http://schemas.microsoft.com/office/drawing/2014/main" id="{407F3D84-FD90-891E-AE7C-754C1087B393}"/>
              </a:ext>
            </a:extLst>
          </p:cNvPr>
          <p:cNvSpPr/>
          <p:nvPr/>
        </p:nvSpPr>
        <p:spPr>
          <a:xfrm>
            <a:off x="1369210" y="4019739"/>
            <a:ext cx="25850583" cy="126888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gradFill flip="none" rotWithShape="1">
            <a:gsLst>
              <a:gs pos="55000">
                <a:srgbClr val="3E5DA3">
                  <a:shade val="30000"/>
                  <a:satMod val="115000"/>
                </a:srgbClr>
              </a:gs>
              <a:gs pos="82000">
                <a:srgbClr val="3E5DA3">
                  <a:shade val="67500"/>
                  <a:satMod val="115000"/>
                </a:srgbClr>
              </a:gs>
              <a:gs pos="100000">
                <a:srgbClr val="3E5DA3">
                  <a:shade val="100000"/>
                  <a:satMod val="115000"/>
                </a:srgbClr>
              </a:gs>
            </a:gsLst>
            <a:lin ang="10800000" scaled="1"/>
            <a:tileRect/>
          </a:gra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fr-FR" dirty="0"/>
              <a:t>     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D6C4FF-0D04-30C5-92EA-9E2BC9B00FD2}"/>
              </a:ext>
            </a:extLst>
          </p:cNvPr>
          <p:cNvSpPr txBox="1"/>
          <p:nvPr/>
        </p:nvSpPr>
        <p:spPr>
          <a:xfrm>
            <a:off x="2072741" y="4019739"/>
            <a:ext cx="780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GUIDE D’UTILISATION </a:t>
            </a:r>
          </a:p>
          <a:p>
            <a:r>
              <a:rPr lang="fr-FR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 TABLEAUX DE BORDS</a:t>
            </a:r>
          </a:p>
        </p:txBody>
      </p:sp>
      <p:sp>
        <p:nvSpPr>
          <p:cNvPr id="19" name="Graphique 13">
            <a:extLst>
              <a:ext uri="{FF2B5EF4-FFF2-40B4-BE49-F238E27FC236}">
                <a16:creationId xmlns:a16="http://schemas.microsoft.com/office/drawing/2014/main" id="{0B963FEB-FDA5-8691-F617-2A687EC5FBA4}"/>
              </a:ext>
            </a:extLst>
          </p:cNvPr>
          <p:cNvSpPr/>
          <p:nvPr/>
        </p:nvSpPr>
        <p:spPr>
          <a:xfrm>
            <a:off x="1818802" y="4253178"/>
            <a:ext cx="150675" cy="752829"/>
          </a:xfrm>
          <a:custGeom>
            <a:avLst/>
            <a:gdLst>
              <a:gd name="connsiteX0" fmla="*/ 51530 w 103155"/>
              <a:gd name="connsiteY0" fmla="*/ 0 h 401002"/>
              <a:gd name="connsiteX1" fmla="*/ 103156 w 103155"/>
              <a:gd name="connsiteY1" fmla="*/ 51626 h 401002"/>
              <a:gd name="connsiteX2" fmla="*/ 103156 w 103155"/>
              <a:gd name="connsiteY2" fmla="*/ 349377 h 401002"/>
              <a:gd name="connsiteX3" fmla="*/ 51530 w 103155"/>
              <a:gd name="connsiteY3" fmla="*/ 401003 h 401002"/>
              <a:gd name="connsiteX4" fmla="*/ 51626 w 103155"/>
              <a:gd name="connsiteY4" fmla="*/ 401003 h 401002"/>
              <a:gd name="connsiteX5" fmla="*/ 0 w 103155"/>
              <a:gd name="connsiteY5" fmla="*/ 349377 h 401002"/>
              <a:gd name="connsiteX6" fmla="*/ 0 w 103155"/>
              <a:gd name="connsiteY6" fmla="*/ 51626 h 401002"/>
              <a:gd name="connsiteX7" fmla="*/ 51626 w 103155"/>
              <a:gd name="connsiteY7" fmla="*/ 0 h 4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55" h="401002">
                <a:moveTo>
                  <a:pt x="51530" y="0"/>
                </a:moveTo>
                <a:cubicBezTo>
                  <a:pt x="80042" y="0"/>
                  <a:pt x="103156" y="23114"/>
                  <a:pt x="103156" y="51626"/>
                </a:cubicBezTo>
                <a:lnTo>
                  <a:pt x="103156" y="349377"/>
                </a:lnTo>
                <a:cubicBezTo>
                  <a:pt x="103156" y="377889"/>
                  <a:pt x="80042" y="401003"/>
                  <a:pt x="51530" y="401003"/>
                </a:cubicBezTo>
                <a:lnTo>
                  <a:pt x="51626" y="401003"/>
                </a:lnTo>
                <a:cubicBezTo>
                  <a:pt x="23114" y="401003"/>
                  <a:pt x="0" y="377889"/>
                  <a:pt x="0" y="349377"/>
                </a:cubicBezTo>
                <a:lnTo>
                  <a:pt x="0" y="51626"/>
                </a:lnTo>
                <a:cubicBezTo>
                  <a:pt x="0" y="23114"/>
                  <a:pt x="23114" y="0"/>
                  <a:pt x="51626" y="0"/>
                </a:cubicBezTo>
                <a:close/>
              </a:path>
            </a:pathLst>
          </a:custGeom>
          <a:solidFill>
            <a:srgbClr val="FCBF1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40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9FBF7-277B-907A-2B08-7FEFDA22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que 3">
            <a:extLst>
              <a:ext uri="{FF2B5EF4-FFF2-40B4-BE49-F238E27FC236}">
                <a16:creationId xmlns:a16="http://schemas.microsoft.com/office/drawing/2014/main" id="{2D96AB46-7862-4868-3792-41760CED3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572A6D4-D5A6-38FB-8CD2-948635409CF6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>
              <a:gd name="adj" fmla="val 117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7C3B77F-0397-88B9-0F7C-C5B0433C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8837" y="1760645"/>
            <a:ext cx="6834737" cy="395173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816A0D9-B02D-CC17-23D0-36AD556A5023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442B9-F9DD-58B9-426B-BE849AD1E80C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69FF4BAA-7A0E-E357-CFB8-E4B485A2C1D1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6B60E41-6323-03BF-3DE6-E1B9B7E831BE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Menu principal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A14D1D-39FA-4E11-E867-793752B62189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DED8E0-F933-57E3-B842-3CBC8A135713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99CCFFD-241C-C313-9B05-6C3001306EB0}"/>
              </a:ext>
            </a:extLst>
          </p:cNvPr>
          <p:cNvGrpSpPr/>
          <p:nvPr/>
        </p:nvGrpSpPr>
        <p:grpSpPr>
          <a:xfrm>
            <a:off x="3890865" y="5231458"/>
            <a:ext cx="2528734" cy="345375"/>
            <a:chOff x="2779336" y="1911240"/>
            <a:chExt cx="2528734" cy="345375"/>
          </a:xfrm>
        </p:grpSpPr>
        <p:sp>
          <p:nvSpPr>
            <p:cNvPr id="14" name="Rectangle à coins arrondis 23">
              <a:extLst>
                <a:ext uri="{FF2B5EF4-FFF2-40B4-BE49-F238E27FC236}">
                  <a16:creationId xmlns:a16="http://schemas.microsoft.com/office/drawing/2014/main" id="{8363E55C-E6E1-197A-2A31-C4E98A50EE13}"/>
                </a:ext>
              </a:extLst>
            </p:cNvPr>
            <p:cNvSpPr/>
            <p:nvPr/>
          </p:nvSpPr>
          <p:spPr>
            <a:xfrm>
              <a:off x="2779336" y="1983240"/>
              <a:ext cx="458837" cy="273375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8B0B791-B31A-982A-4407-200243A915E2}"/>
                </a:ext>
              </a:extLst>
            </p:cNvPr>
            <p:cNvSpPr/>
            <p:nvPr/>
          </p:nvSpPr>
          <p:spPr>
            <a:xfrm>
              <a:off x="5236070" y="1911240"/>
              <a:ext cx="72000" cy="72000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16" name="Connecteur : en angle 15">
              <a:extLst>
                <a:ext uri="{FF2B5EF4-FFF2-40B4-BE49-F238E27FC236}">
                  <a16:creationId xmlns:a16="http://schemas.microsoft.com/office/drawing/2014/main" id="{38D29CCA-5BEB-496B-4751-FC4BBD9F5833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3249051" y="1947462"/>
              <a:ext cx="2048141" cy="19102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BD94D0A2-76AF-572E-69D8-03021F629643}"/>
              </a:ext>
            </a:extLst>
          </p:cNvPr>
          <p:cNvSpPr txBox="1"/>
          <p:nvPr/>
        </p:nvSpPr>
        <p:spPr>
          <a:xfrm>
            <a:off x="6408721" y="5036847"/>
            <a:ext cx="20157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Projections &amp; évolutions et impression de l’annexe 1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04B612-2458-7A31-5D43-D3CA03BFF9FF}"/>
              </a:ext>
            </a:extLst>
          </p:cNvPr>
          <p:cNvSpPr txBox="1"/>
          <p:nvPr/>
        </p:nvSpPr>
        <p:spPr>
          <a:xfrm>
            <a:off x="6408721" y="5517431"/>
            <a:ext cx="322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sz="1100" b="1" dirty="0">
                <a:solidFill>
                  <a:srgbClr val="FF0000"/>
                </a:solidFill>
                <a:latin typeface="Rubik ExtraBold" pitchFamily="2" charset="-79"/>
                <a:ea typeface="Tahoma" panose="020B0604030504040204" pitchFamily="34" charset="0"/>
                <a:cs typeface="Rubik ExtraBold" pitchFamily="2" charset="-79"/>
              </a:rPr>
              <a:t>!</a:t>
            </a:r>
            <a:r>
              <a:rPr lang="fr-FR" sz="1100" i="1" dirty="0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 N.B : cette page s’affiche juste pour les profils administrateur ( CENTRAL / AREF / DP)</a:t>
            </a:r>
          </a:p>
        </p:txBody>
      </p:sp>
    </p:spTree>
    <p:extLst>
      <p:ext uri="{BB962C8B-B14F-4D97-AF65-F5344CB8AC3E}">
        <p14:creationId xmlns:p14="http://schemas.microsoft.com/office/powerpoint/2010/main" val="268569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F2ADB-ED64-8E7D-BD9E-7C40163F3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FFF4A51-B2CA-5844-7ECA-B16259AD8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5" name="Image 4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CB0A630A-1DEA-6596-BD01-377E1788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552CF9-17B1-6C8B-49EA-6A43F8D332E5}"/>
              </a:ext>
            </a:extLst>
          </p:cNvPr>
          <p:cNvSpPr/>
          <p:nvPr/>
        </p:nvSpPr>
        <p:spPr>
          <a:xfrm>
            <a:off x="740228" y="0"/>
            <a:ext cx="11669485" cy="6858000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97C6C-A784-C62F-8CB6-8FD9D9439E43}"/>
              </a:ext>
            </a:extLst>
          </p:cNvPr>
          <p:cNvSpPr/>
          <p:nvPr/>
        </p:nvSpPr>
        <p:spPr>
          <a:xfrm>
            <a:off x="9788273" y="1889890"/>
            <a:ext cx="791768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Graphique 10">
            <a:extLst>
              <a:ext uri="{FF2B5EF4-FFF2-40B4-BE49-F238E27FC236}">
                <a16:creationId xmlns:a16="http://schemas.microsoft.com/office/drawing/2014/main" id="{16CB892C-EA9C-4B3C-EF9C-95D9B4C7A14E}"/>
              </a:ext>
            </a:extLst>
          </p:cNvPr>
          <p:cNvSpPr/>
          <p:nvPr/>
        </p:nvSpPr>
        <p:spPr>
          <a:xfrm>
            <a:off x="6473228" y="1625081"/>
            <a:ext cx="8446157" cy="2557175"/>
          </a:xfrm>
          <a:custGeom>
            <a:avLst/>
            <a:gdLst>
              <a:gd name="connsiteX0" fmla="*/ 4663466 w 7047023"/>
              <a:gd name="connsiteY0" fmla="*/ 0 h 3093675"/>
              <a:gd name="connsiteX1" fmla="*/ 0 w 7047023"/>
              <a:gd name="connsiteY1" fmla="*/ 0 h 3093675"/>
              <a:gd name="connsiteX2" fmla="*/ 0 w 7047023"/>
              <a:gd name="connsiteY2" fmla="*/ 3093676 h 3093675"/>
              <a:gd name="connsiteX3" fmla="*/ 3426140 w 7047023"/>
              <a:gd name="connsiteY3" fmla="*/ 3093676 h 3093675"/>
              <a:gd name="connsiteX4" fmla="*/ 4319884 w 7047023"/>
              <a:gd name="connsiteY4" fmla="*/ 2154025 h 3093675"/>
              <a:gd name="connsiteX5" fmla="*/ 4847093 w 7047023"/>
              <a:gd name="connsiteY5" fmla="*/ 538327 h 3093675"/>
              <a:gd name="connsiteX6" fmla="*/ 7047024 w 7047023"/>
              <a:gd name="connsiteY6" fmla="*/ 538327 h 3093675"/>
              <a:gd name="connsiteX7" fmla="*/ 7047024 w 7047023"/>
              <a:gd name="connsiteY7" fmla="*/ 0 h 3093675"/>
              <a:gd name="connsiteX8" fmla="*/ 4663825 w 7047023"/>
              <a:gd name="connsiteY8" fmla="*/ 0 h 3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7023" h="3093675">
                <a:moveTo>
                  <a:pt x="4663466" y="0"/>
                </a:moveTo>
                <a:lnTo>
                  <a:pt x="0" y="0"/>
                </a:lnTo>
                <a:lnTo>
                  <a:pt x="0" y="3093676"/>
                </a:lnTo>
                <a:lnTo>
                  <a:pt x="3426140" y="3093676"/>
                </a:lnTo>
                <a:cubicBezTo>
                  <a:pt x="3426140" y="3093676"/>
                  <a:pt x="4148093" y="3059246"/>
                  <a:pt x="4319884" y="2154025"/>
                </a:cubicBezTo>
                <a:cubicBezTo>
                  <a:pt x="4491675" y="1248804"/>
                  <a:pt x="4423174" y="584234"/>
                  <a:pt x="4847093" y="538327"/>
                </a:cubicBezTo>
                <a:cubicBezTo>
                  <a:pt x="5271012" y="492420"/>
                  <a:pt x="7047024" y="538327"/>
                  <a:pt x="7047024" y="538327"/>
                </a:cubicBezTo>
                <a:lnTo>
                  <a:pt x="7047024" y="0"/>
                </a:lnTo>
                <a:lnTo>
                  <a:pt x="4663825" y="0"/>
                </a:lnTo>
                <a:close/>
              </a:path>
            </a:pathLst>
          </a:custGeom>
          <a:solidFill>
            <a:srgbClr val="3E5DA3"/>
          </a:solidFill>
          <a:ln w="3586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33C5D8-5819-8B0C-0AF1-2E0F8F3DE531}"/>
              </a:ext>
            </a:extLst>
          </p:cNvPr>
          <p:cNvSpPr txBox="1"/>
          <p:nvPr/>
        </p:nvSpPr>
        <p:spPr>
          <a:xfrm>
            <a:off x="7278601" y="2037457"/>
            <a:ext cx="4777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PLATEFORME TBS :</a:t>
            </a:r>
          </a:p>
          <a:p>
            <a:r>
              <a:rPr lang="fr-F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 catégories </a:t>
            </a:r>
          </a:p>
          <a:p>
            <a:r>
              <a:rPr lang="fr-F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 les indicateurs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1128928-5C1B-9064-25DB-6FD77718FA0A}"/>
              </a:ext>
            </a:extLst>
          </p:cNvPr>
          <p:cNvSpPr/>
          <p:nvPr/>
        </p:nvSpPr>
        <p:spPr>
          <a:xfrm rot="5400000">
            <a:off x="6574991" y="2318067"/>
            <a:ext cx="881615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6987CA5-F41B-3DE6-59CF-032CEB26E472}"/>
              </a:ext>
            </a:extLst>
          </p:cNvPr>
          <p:cNvSpPr txBox="1"/>
          <p:nvPr/>
        </p:nvSpPr>
        <p:spPr>
          <a:xfrm>
            <a:off x="6809284" y="2169298"/>
            <a:ext cx="42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4989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AA114-EA40-CF81-6AAC-66BFDECE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102C75D-E3F6-739F-AF71-876DC0960358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CFE17-15C6-3EF2-BE53-4DAA307488A7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6D803050-CDA3-8BBB-BF20-6DDD11F487E2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CF4A4B-C66E-B269-193C-8553B8122E2B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catégories &amp; indicateurs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DC810FB-4B20-8A5C-26ED-CB935F15D038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479766-0298-282E-D239-BC32D46FE78E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05B43253-44ED-1044-51F8-0731A6233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EC4588B-4C55-542B-546C-61578A81D61F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>
              <a:gd name="adj" fmla="val 133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06419773-BD67-36B5-18D6-DDC1AAB03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8" y="1733550"/>
            <a:ext cx="6848475" cy="38522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04DA7E1-108D-F6CD-DF80-295A85022317}"/>
              </a:ext>
            </a:extLst>
          </p:cNvPr>
          <p:cNvSpPr txBox="1"/>
          <p:nvPr/>
        </p:nvSpPr>
        <p:spPr>
          <a:xfrm>
            <a:off x="5091279" y="2687181"/>
            <a:ext cx="42909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du Tableau de Bord Stratégique TBS: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3E5DA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des élèves qui maîtrisent les fondamentaux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Temps scolaire effectif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réussite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réussite du Baccalauréat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Effectif préscolaire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d’élèves ayant acquis les compétences de base à la fin du préscolaire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redoublement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Abandon scolaire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d’absentéisme d’élèves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d'encombrement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</a:t>
            </a: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domaines d’activités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d’élèves inscrits aux activités parascolaires</a:t>
            </a:r>
            <a:endParaRPr lang="fr-FR" sz="1000" b="1" dirty="0">
              <a:solidFill>
                <a:srgbClr val="3E5DA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6904A9-CEA6-6427-0260-08F93417662D}"/>
              </a:ext>
            </a:extLst>
          </p:cNvPr>
          <p:cNvSpPr txBox="1"/>
          <p:nvPr/>
        </p:nvSpPr>
        <p:spPr>
          <a:xfrm>
            <a:off x="5091279" y="2446499"/>
            <a:ext cx="3597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rgbClr val="38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Tableau de Bord stratégiques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71B1A52-443D-2CB2-7081-B54B7A0E0276}"/>
              </a:ext>
            </a:extLst>
          </p:cNvPr>
          <p:cNvGrpSpPr/>
          <p:nvPr/>
        </p:nvGrpSpPr>
        <p:grpSpPr>
          <a:xfrm>
            <a:off x="2715978" y="2020365"/>
            <a:ext cx="2588408" cy="326199"/>
            <a:chOff x="2715978" y="2020365"/>
            <a:chExt cx="2588408" cy="326199"/>
          </a:xfrm>
        </p:grpSpPr>
        <p:sp>
          <p:nvSpPr>
            <p:cNvPr id="14" name="Rectangle à coins arrondis 23">
              <a:extLst>
                <a:ext uri="{FF2B5EF4-FFF2-40B4-BE49-F238E27FC236}">
                  <a16:creationId xmlns:a16="http://schemas.microsoft.com/office/drawing/2014/main" id="{FBB8FCC2-A295-CCAB-C30C-BEEC72C83CCA}"/>
                </a:ext>
              </a:extLst>
            </p:cNvPr>
            <p:cNvSpPr/>
            <p:nvPr/>
          </p:nvSpPr>
          <p:spPr>
            <a:xfrm>
              <a:off x="2715978" y="2020365"/>
              <a:ext cx="1803400" cy="20377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CBD62C87-2F8B-B999-CAC3-9F91BF7B71FF}"/>
                </a:ext>
              </a:extLst>
            </p:cNvPr>
            <p:cNvSpPr/>
            <p:nvPr/>
          </p:nvSpPr>
          <p:spPr>
            <a:xfrm>
              <a:off x="5225193" y="2256615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24" name="Connecteur : en angle 23">
              <a:extLst>
                <a:ext uri="{FF2B5EF4-FFF2-40B4-BE49-F238E27FC236}">
                  <a16:creationId xmlns:a16="http://schemas.microsoft.com/office/drawing/2014/main" id="{0959678F-3304-B689-C5ED-F63211871D9D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78" y="2115071"/>
              <a:ext cx="740552" cy="210621"/>
            </a:xfrm>
            <a:prstGeom prst="bentConnector3">
              <a:avLst>
                <a:gd name="adj1" fmla="val 10036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phique 29">
            <a:extLst>
              <a:ext uri="{FF2B5EF4-FFF2-40B4-BE49-F238E27FC236}">
                <a16:creationId xmlns:a16="http://schemas.microsoft.com/office/drawing/2014/main" id="{0859E831-A684-4543-0A5A-0C32A2811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25060" y="2476558"/>
            <a:ext cx="414224" cy="4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14C00-E9B8-CC6D-22E7-C0A80E5D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B0DAF913-911F-292C-509C-05548467112D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92441-5268-6E1D-DC17-2F12D28BF42A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474A3B7B-90A3-A459-4DC8-C362C596ED84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046011-839F-3337-29C0-A7DAF332140A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catégories &amp; indicateurs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FCC4A4B-EDDD-9BA1-BAC2-2E91195F1EB5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408C50-2646-AE36-AAEB-AFD39454760A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CF36464-6E5C-FA4B-B4D1-61136F07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8D6A619-C32B-E235-62D7-AD45A44869DC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604D941F-F2C2-A9ED-FEBC-35256DAEC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8" y="1733551"/>
            <a:ext cx="6837597" cy="38461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BB216C5-F22A-7D09-626F-53E422581498}"/>
              </a:ext>
            </a:extLst>
          </p:cNvPr>
          <p:cNvSpPr txBox="1"/>
          <p:nvPr/>
        </p:nvSpPr>
        <p:spPr>
          <a:xfrm>
            <a:off x="5050738" y="2878316"/>
            <a:ext cx="5141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du Projet De Performance PDP : </a:t>
            </a:r>
          </a:p>
          <a:p>
            <a:endParaRPr lang="fr-FR" sz="10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des élèves qui maîtrisent les fondamentaux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net de scolarisation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réussite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réussite du Baccalauréat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redoublement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Abandon scolaire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Appui Social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Ratio élèves Enseignants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d'encombrement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Classes à niveaux multiples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F9EFA7-C707-B205-B23D-E5AD20100F82}"/>
              </a:ext>
            </a:extLst>
          </p:cNvPr>
          <p:cNvSpPr txBox="1"/>
          <p:nvPr/>
        </p:nvSpPr>
        <p:spPr>
          <a:xfrm>
            <a:off x="5050738" y="2637634"/>
            <a:ext cx="3597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PDP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61DCB94-9780-BF26-A83A-0638EA88C01A}"/>
              </a:ext>
            </a:extLst>
          </p:cNvPr>
          <p:cNvGrpSpPr/>
          <p:nvPr/>
        </p:nvGrpSpPr>
        <p:grpSpPr>
          <a:xfrm>
            <a:off x="2715978" y="2273938"/>
            <a:ext cx="2588408" cy="326199"/>
            <a:chOff x="2715978" y="2020365"/>
            <a:chExt cx="2588408" cy="326199"/>
          </a:xfrm>
        </p:grpSpPr>
        <p:sp>
          <p:nvSpPr>
            <p:cNvPr id="14" name="Rectangle à coins arrondis 23">
              <a:extLst>
                <a:ext uri="{FF2B5EF4-FFF2-40B4-BE49-F238E27FC236}">
                  <a16:creationId xmlns:a16="http://schemas.microsoft.com/office/drawing/2014/main" id="{46A5527E-F938-B039-085B-741EE8CE072F}"/>
                </a:ext>
              </a:extLst>
            </p:cNvPr>
            <p:cNvSpPr/>
            <p:nvPr/>
          </p:nvSpPr>
          <p:spPr>
            <a:xfrm>
              <a:off x="2715978" y="2020365"/>
              <a:ext cx="1803400" cy="20377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6B3F9B5-5172-0D99-7375-3915E3AE9E57}"/>
                </a:ext>
              </a:extLst>
            </p:cNvPr>
            <p:cNvSpPr/>
            <p:nvPr/>
          </p:nvSpPr>
          <p:spPr>
            <a:xfrm>
              <a:off x="5225193" y="2256615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24" name="Connecteur : en angle 23">
              <a:extLst>
                <a:ext uri="{FF2B5EF4-FFF2-40B4-BE49-F238E27FC236}">
                  <a16:creationId xmlns:a16="http://schemas.microsoft.com/office/drawing/2014/main" id="{5272EB84-D66F-8E1A-AEDC-708793929AC2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78" y="2115071"/>
              <a:ext cx="740552" cy="210621"/>
            </a:xfrm>
            <a:prstGeom prst="bentConnector3">
              <a:avLst>
                <a:gd name="adj1" fmla="val 10036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5BF07BA-EF5B-893C-71BD-23199B820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71892" y="2631318"/>
            <a:ext cx="378846" cy="4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C53A8-859F-CB09-BE05-4B04811F2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35C9B31-9C71-07AF-EFF1-9D554229C473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707E5-D808-FD13-55BF-AB4C55786C5F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7CF80ED5-B677-FABF-3065-322EC3649BDD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753BD7-4928-D170-E15C-A25359369F72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catégories &amp; indicateurs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F3F32C4-DB09-44E8-D650-FCE22B329125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58EBEF-EF7F-F172-68DE-21B3879257EC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0A885FE-0D55-E65B-1D6E-35E47D496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1D03CF0-6C5F-94B5-7A74-26F2596A0A19}"/>
              </a:ext>
            </a:extLst>
          </p:cNvPr>
          <p:cNvSpPr/>
          <p:nvPr/>
        </p:nvSpPr>
        <p:spPr>
          <a:xfrm>
            <a:off x="2705100" y="3509874"/>
            <a:ext cx="9251256" cy="2519451"/>
          </a:xfrm>
          <a:prstGeom prst="roundRect">
            <a:avLst>
              <a:gd name="adj" fmla="val 50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0B54DE37-F5BB-CF26-FA15-BBD6C1055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8" y="1733551"/>
            <a:ext cx="6837597" cy="38461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C23415-0EB5-D8FA-7B30-27A0EBE6ABAE}"/>
              </a:ext>
            </a:extLst>
          </p:cNvPr>
          <p:cNvSpPr txBox="1"/>
          <p:nvPr/>
        </p:nvSpPr>
        <p:spPr>
          <a:xfrm>
            <a:off x="5050738" y="3124205"/>
            <a:ext cx="30482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Contrat de performance : </a:t>
            </a:r>
          </a:p>
          <a:p>
            <a:endParaRPr lang="fr-FR" sz="10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E5DA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Effectifs préscolaires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unité préscolaire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éducateurs et éducatrices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élèves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net de scolarisation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réussite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réussite du Baccalauréat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des élèves qui maîtrisent les fondamentaux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redoublement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variation des nbr des abandons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Appui Social (restauration et internant)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E5DA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60EB6F-2406-811C-482D-B341893F7F57}"/>
              </a:ext>
            </a:extLst>
          </p:cNvPr>
          <p:cNvSpPr txBox="1"/>
          <p:nvPr/>
        </p:nvSpPr>
        <p:spPr>
          <a:xfrm>
            <a:off x="5050738" y="2883523"/>
            <a:ext cx="3597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rgbClr val="385D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PDP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E913D46-B915-DC89-FDAD-5605231EA2F5}"/>
              </a:ext>
            </a:extLst>
          </p:cNvPr>
          <p:cNvGrpSpPr/>
          <p:nvPr/>
        </p:nvGrpSpPr>
        <p:grpSpPr>
          <a:xfrm>
            <a:off x="2715978" y="2519827"/>
            <a:ext cx="2588408" cy="326199"/>
            <a:chOff x="2715978" y="2020365"/>
            <a:chExt cx="2588408" cy="326199"/>
          </a:xfrm>
        </p:grpSpPr>
        <p:sp>
          <p:nvSpPr>
            <p:cNvPr id="14" name="Rectangle à coins arrondis 23">
              <a:extLst>
                <a:ext uri="{FF2B5EF4-FFF2-40B4-BE49-F238E27FC236}">
                  <a16:creationId xmlns:a16="http://schemas.microsoft.com/office/drawing/2014/main" id="{26BF2ACE-0A92-5359-D7A5-20C03E7036B0}"/>
                </a:ext>
              </a:extLst>
            </p:cNvPr>
            <p:cNvSpPr/>
            <p:nvPr/>
          </p:nvSpPr>
          <p:spPr>
            <a:xfrm>
              <a:off x="2715978" y="2020365"/>
              <a:ext cx="1803400" cy="20377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4756C88F-F6DC-CFDA-C940-6C02C2F38626}"/>
                </a:ext>
              </a:extLst>
            </p:cNvPr>
            <p:cNvSpPr/>
            <p:nvPr/>
          </p:nvSpPr>
          <p:spPr>
            <a:xfrm>
              <a:off x="5225193" y="2256615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24" name="Connecteur : en angle 23">
              <a:extLst>
                <a:ext uri="{FF2B5EF4-FFF2-40B4-BE49-F238E27FC236}">
                  <a16:creationId xmlns:a16="http://schemas.microsoft.com/office/drawing/2014/main" id="{E8C481FD-CEDB-A3DF-887B-E2DB364270C3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78" y="2115071"/>
              <a:ext cx="740552" cy="210621"/>
            </a:xfrm>
            <a:prstGeom prst="bentConnector3">
              <a:avLst>
                <a:gd name="adj1" fmla="val 10036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85CB538-8090-DAD4-C368-1EE83B1BBA80}"/>
              </a:ext>
            </a:extLst>
          </p:cNvPr>
          <p:cNvSpPr txBox="1"/>
          <p:nvPr/>
        </p:nvSpPr>
        <p:spPr>
          <a:xfrm>
            <a:off x="8202705" y="3715995"/>
            <a:ext cx="104733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des établissements enseignants la langue Amazigh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des élèves du collège apprenants l`anglais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d’enseignants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Ratio élevés enseignant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enseignants certifiés </a:t>
            </a:r>
            <a:r>
              <a:rPr lang="fr-FR" altLang="ja-JP" sz="1000" dirty="0" err="1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Tarl</a:t>
            </a: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 </a:t>
            </a:r>
            <a:r>
              <a:rPr lang="fr-FR" altLang="ja-JP" sz="1000" dirty="0" err="1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</a:t>
            </a: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Explicite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établissements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internats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encombrement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des classes multi niveaux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de domaines d’activités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altLang="ja-JP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des élèves inscrits aux activités parascolaires</a:t>
            </a:r>
            <a:endParaRPr lang="fr-FR" sz="1000" dirty="0">
              <a:solidFill>
                <a:srgbClr val="3E5DA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0452DC9E-C7D3-224F-F3B0-DDF9AC89A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55566" y="2929843"/>
            <a:ext cx="388541" cy="38195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D434B47-9D00-111D-06DF-88E3C5676B81}"/>
              </a:ext>
            </a:extLst>
          </p:cNvPr>
          <p:cNvSpPr txBox="1"/>
          <p:nvPr/>
        </p:nvSpPr>
        <p:spPr>
          <a:xfrm>
            <a:off x="2705100" y="6091777"/>
            <a:ext cx="6363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fr-FR" sz="1100" b="1" dirty="0">
                <a:solidFill>
                  <a:srgbClr val="FF0000"/>
                </a:solidFill>
                <a:latin typeface="Rubik ExtraBold" pitchFamily="2" charset="-79"/>
                <a:ea typeface="Tahoma" panose="020B0604030504040204" pitchFamily="34" charset="0"/>
                <a:cs typeface="Rubik ExtraBold" pitchFamily="2" charset="-79"/>
              </a:rPr>
              <a:t>!</a:t>
            </a:r>
            <a:r>
              <a:rPr lang="fr-FR" sz="1100" i="1" dirty="0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 N.B : Veuillez trouver les filtres par défaut pour chaque indicateur de cette catégorie dans l’annexe</a:t>
            </a:r>
          </a:p>
        </p:txBody>
      </p:sp>
    </p:spTree>
    <p:extLst>
      <p:ext uri="{BB962C8B-B14F-4D97-AF65-F5344CB8AC3E}">
        <p14:creationId xmlns:p14="http://schemas.microsoft.com/office/powerpoint/2010/main" val="20518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ABB27-EA2F-4B76-4197-4D52C2109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3B961CD-9184-E2A3-4B32-07E754AB119E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7DDC0-E0DF-ACFD-67A2-2584650F4151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9ECC5860-319F-9F39-3DF8-ADFFD60F0A8D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77C961-25FD-732F-D815-D6D22EB23AB7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catégories &amp; indicateurs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58D4EE9-B2FA-D3D3-27B7-8D45A88BB439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085302-98C4-7205-7BFB-7C88BB10BC5B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78EAD1ED-375C-6B86-C0DC-1AA693324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2E2C249-5642-1611-9F12-AF4E78531FC4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77895D32-4FE7-5F93-30C3-3DAA47573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8" y="1733551"/>
            <a:ext cx="6837597" cy="38461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2A0698-2165-2B7F-9195-8127054D52B0}"/>
              </a:ext>
            </a:extLst>
          </p:cNvPr>
          <p:cNvSpPr txBox="1"/>
          <p:nvPr/>
        </p:nvSpPr>
        <p:spPr>
          <a:xfrm>
            <a:off x="5050738" y="3377778"/>
            <a:ext cx="5141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des écoles pionnières  :</a:t>
            </a:r>
          </a:p>
          <a:p>
            <a:endParaRPr lang="fr-FR" sz="10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</a:t>
            </a:r>
            <a:r>
              <a:rPr lang="fr-FR" sz="1000" dirty="0" err="1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maîtrise</a:t>
            </a: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fondamentaux des EP </a:t>
            </a:r>
            <a:b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fr-FR" sz="1000" dirty="0" err="1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période</a:t>
            </a: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fr-FR" sz="1000" dirty="0" err="1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remédiation</a:t>
            </a: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TARL)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vérification / taux de concordance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de maitrise des nouveaux apprentissages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7011072-65C7-414B-2F1B-68370939101B}"/>
              </a:ext>
            </a:extLst>
          </p:cNvPr>
          <p:cNvSpPr txBox="1"/>
          <p:nvPr/>
        </p:nvSpPr>
        <p:spPr>
          <a:xfrm>
            <a:off x="5050738" y="3137096"/>
            <a:ext cx="3597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rgbClr val="385D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École pionnière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3C9F4632-1CA7-78CE-E955-E5D5EDF723E1}"/>
              </a:ext>
            </a:extLst>
          </p:cNvPr>
          <p:cNvGrpSpPr/>
          <p:nvPr/>
        </p:nvGrpSpPr>
        <p:grpSpPr>
          <a:xfrm>
            <a:off x="2715978" y="2773400"/>
            <a:ext cx="2588408" cy="326199"/>
            <a:chOff x="2715978" y="2020365"/>
            <a:chExt cx="2588408" cy="326199"/>
          </a:xfrm>
        </p:grpSpPr>
        <p:sp>
          <p:nvSpPr>
            <p:cNvPr id="14" name="Rectangle à coins arrondis 23">
              <a:extLst>
                <a:ext uri="{FF2B5EF4-FFF2-40B4-BE49-F238E27FC236}">
                  <a16:creationId xmlns:a16="http://schemas.microsoft.com/office/drawing/2014/main" id="{6754ADEF-62E5-F082-38C1-70841AEE19B2}"/>
                </a:ext>
              </a:extLst>
            </p:cNvPr>
            <p:cNvSpPr/>
            <p:nvPr/>
          </p:nvSpPr>
          <p:spPr>
            <a:xfrm>
              <a:off x="2715978" y="2020365"/>
              <a:ext cx="1803400" cy="20377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40FDF748-13C0-6A49-A0AC-1A80EAA1BF75}"/>
                </a:ext>
              </a:extLst>
            </p:cNvPr>
            <p:cNvSpPr/>
            <p:nvPr/>
          </p:nvSpPr>
          <p:spPr>
            <a:xfrm>
              <a:off x="5225193" y="2256615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24" name="Connecteur : en angle 23">
              <a:extLst>
                <a:ext uri="{FF2B5EF4-FFF2-40B4-BE49-F238E27FC236}">
                  <a16:creationId xmlns:a16="http://schemas.microsoft.com/office/drawing/2014/main" id="{21CBA5AD-9BE1-4D13-9B03-9903CF047181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78" y="2115071"/>
              <a:ext cx="740552" cy="210621"/>
            </a:xfrm>
            <a:prstGeom prst="bentConnector3">
              <a:avLst>
                <a:gd name="adj1" fmla="val 10036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56B9E096-9E1F-066B-5D6C-7F3B3739B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4671892" y="3148834"/>
            <a:ext cx="378846" cy="3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63ABD-BCC3-0058-18C1-84882C21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9F01615E-A039-1646-95B6-009CC3961080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E277D7-3E16-A816-D168-02ECA22384EB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2F7906D4-0D17-7D95-B1EF-F0A53F5855FA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F7A4EA-26BE-3282-2FEA-85E3A37A31A8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catégories &amp; indicateurs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63B4911-D423-9819-542B-A645A7D259DC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377698-773F-E5E5-445D-8FC3B67BC42D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6D03F1C3-BAEF-C648-1237-C4807DA4B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1809A02-655E-BBA6-FED0-99F760092D19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>
              <a:gd name="adj" fmla="val 103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B0D56012-3F59-BAB1-64B7-9601024EE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8" y="1733551"/>
            <a:ext cx="6837597" cy="38461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65EEBE-1124-61F7-4149-616D18D79BEF}"/>
              </a:ext>
            </a:extLst>
          </p:cNvPr>
          <p:cNvSpPr txBox="1"/>
          <p:nvPr/>
        </p:nvSpPr>
        <p:spPr>
          <a:xfrm>
            <a:off x="5039860" y="3622550"/>
            <a:ext cx="3896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 des collèges pionniers :</a:t>
            </a:r>
          </a:p>
          <a:p>
            <a:endParaRPr lang="fr-FR" sz="10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Remédiation – Maîtrise des fondamentaux​ (TARL)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Apprentissage - Taux de maitrise explicite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Taux d'inscription et de non inscription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Taux d'abandon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Cellule de veille - Elèves à risque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Cellule Veille - Situation abandon en CP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Soutien scolaire - Suivi de programmation​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Psychosocial - Suivi de la programmation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Parascolaire - Nombre de domaines d’activités parascolaires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Parascolaire - Taux d'élèves inscrits / Taux de couverture / Taux de programmation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Parascolaire - Taux de participation effective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33DA9FA-695F-8C6D-E073-75D59E52809B}"/>
              </a:ext>
            </a:extLst>
          </p:cNvPr>
          <p:cNvSpPr txBox="1"/>
          <p:nvPr/>
        </p:nvSpPr>
        <p:spPr>
          <a:xfrm>
            <a:off x="5039860" y="3381868"/>
            <a:ext cx="3597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rgbClr val="385D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Collège Pionnier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F2779F3-BAAD-2A96-C101-DD3F29A8B93E}"/>
              </a:ext>
            </a:extLst>
          </p:cNvPr>
          <p:cNvGrpSpPr/>
          <p:nvPr/>
        </p:nvGrpSpPr>
        <p:grpSpPr>
          <a:xfrm>
            <a:off x="2705100" y="3018172"/>
            <a:ext cx="2588408" cy="326199"/>
            <a:chOff x="2715978" y="2020365"/>
            <a:chExt cx="2588408" cy="326199"/>
          </a:xfrm>
        </p:grpSpPr>
        <p:sp>
          <p:nvSpPr>
            <p:cNvPr id="14" name="Rectangle à coins arrondis 23">
              <a:extLst>
                <a:ext uri="{FF2B5EF4-FFF2-40B4-BE49-F238E27FC236}">
                  <a16:creationId xmlns:a16="http://schemas.microsoft.com/office/drawing/2014/main" id="{58228104-6D89-A7B6-34F0-004ED66AC81C}"/>
                </a:ext>
              </a:extLst>
            </p:cNvPr>
            <p:cNvSpPr/>
            <p:nvPr/>
          </p:nvSpPr>
          <p:spPr>
            <a:xfrm>
              <a:off x="2715978" y="2020365"/>
              <a:ext cx="1803400" cy="20377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6BE05DB-D92A-6386-C9AB-AE00128D44DF}"/>
                </a:ext>
              </a:extLst>
            </p:cNvPr>
            <p:cNvSpPr/>
            <p:nvPr/>
          </p:nvSpPr>
          <p:spPr>
            <a:xfrm>
              <a:off x="5225193" y="2256615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24" name="Connecteur : en angle 23">
              <a:extLst>
                <a:ext uri="{FF2B5EF4-FFF2-40B4-BE49-F238E27FC236}">
                  <a16:creationId xmlns:a16="http://schemas.microsoft.com/office/drawing/2014/main" id="{56F9DEF2-86F5-B443-E44B-ABE6D7BA1B53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78" y="2115071"/>
              <a:ext cx="740552" cy="210621"/>
            </a:xfrm>
            <a:prstGeom prst="bentConnector3">
              <a:avLst>
                <a:gd name="adj1" fmla="val 10036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DFFAD28-B878-ABB7-7477-C99C2CD23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4661014" y="3393606"/>
            <a:ext cx="378846" cy="3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9E3E4-ACD4-0C36-E470-50516EAEC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58202E1-7B3E-0BD6-B776-0CF15A936C59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34A57C-A12F-6B2B-5ABC-4F721578ABF6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A683EE11-014B-8D30-E30B-69BB5B2E62C0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523E47-4C48-0306-9697-6E761BE6BDC1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catégories &amp; indicateurs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B85CABF-62C0-10A3-2204-8B658E7EBC73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8C72EA-97A7-8927-AA11-C6A73B14B930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20CB041F-FDDC-0EBF-9327-BC464F8D5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D5BC841-D125-B661-95DC-460F8E77106B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3201137B-C71A-893C-BB94-003623444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8" y="1733551"/>
            <a:ext cx="6837597" cy="38461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6C4E47-FDAB-8201-71E7-451094E16C1B}"/>
              </a:ext>
            </a:extLst>
          </p:cNvPr>
          <p:cNvSpPr txBox="1"/>
          <p:nvPr/>
        </p:nvSpPr>
        <p:spPr>
          <a:xfrm>
            <a:off x="5039860" y="3870278"/>
            <a:ext cx="51412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 </a:t>
            </a:r>
            <a:r>
              <a:rPr lang="fr-FR" sz="9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Mowakaba</a:t>
            </a:r>
            <a:r>
              <a:rPr lang="fr-FR" sz="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fr-FR" sz="10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élève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Taux de réussite aux examens certificatifs (2ème Bac)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Taux de réussite aux examens certificatifs (Sauf 2ème Bac)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Taux d'abandon en temps réel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Effectif Préscolaire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Taux de classes multi-niveau - Massar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Taux d'encombrement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Nombre d'établissements scolaires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Nombre d'unités de préscolaire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7F373B5-55D3-A704-8FD6-A1C7752CD58B}"/>
              </a:ext>
            </a:extLst>
          </p:cNvPr>
          <p:cNvSpPr txBox="1"/>
          <p:nvPr/>
        </p:nvSpPr>
        <p:spPr>
          <a:xfrm>
            <a:off x="5039860" y="3629596"/>
            <a:ext cx="3597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 err="1">
                <a:solidFill>
                  <a:srgbClr val="4EA7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Mowakaba</a:t>
            </a:r>
            <a:endParaRPr lang="fr-FR" sz="1050" b="1" dirty="0">
              <a:solidFill>
                <a:srgbClr val="4EA7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AAAF560-B831-C63F-20BE-FB85338AD380}"/>
              </a:ext>
            </a:extLst>
          </p:cNvPr>
          <p:cNvGrpSpPr/>
          <p:nvPr/>
        </p:nvGrpSpPr>
        <p:grpSpPr>
          <a:xfrm>
            <a:off x="2705100" y="3265900"/>
            <a:ext cx="2588408" cy="326199"/>
            <a:chOff x="2715978" y="2020365"/>
            <a:chExt cx="2588408" cy="326199"/>
          </a:xfrm>
        </p:grpSpPr>
        <p:sp>
          <p:nvSpPr>
            <p:cNvPr id="14" name="Rectangle à coins arrondis 23">
              <a:extLst>
                <a:ext uri="{FF2B5EF4-FFF2-40B4-BE49-F238E27FC236}">
                  <a16:creationId xmlns:a16="http://schemas.microsoft.com/office/drawing/2014/main" id="{2111BA09-D98C-66AA-5AE0-E6B9F96DF2BB}"/>
                </a:ext>
              </a:extLst>
            </p:cNvPr>
            <p:cNvSpPr/>
            <p:nvPr/>
          </p:nvSpPr>
          <p:spPr>
            <a:xfrm>
              <a:off x="2715978" y="2020365"/>
              <a:ext cx="1803400" cy="20377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B6C26A4-0620-050B-F1F3-ECEE5DCDBAF9}"/>
                </a:ext>
              </a:extLst>
            </p:cNvPr>
            <p:cNvSpPr/>
            <p:nvPr/>
          </p:nvSpPr>
          <p:spPr>
            <a:xfrm>
              <a:off x="5225193" y="2256615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24" name="Connecteur : en angle 23">
              <a:extLst>
                <a:ext uri="{FF2B5EF4-FFF2-40B4-BE49-F238E27FC236}">
                  <a16:creationId xmlns:a16="http://schemas.microsoft.com/office/drawing/2014/main" id="{7AFDD7AA-B832-A933-CD00-0E633221A1D4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78" y="2115071"/>
              <a:ext cx="740552" cy="210621"/>
            </a:xfrm>
            <a:prstGeom prst="bentConnector3">
              <a:avLst>
                <a:gd name="adj1" fmla="val 10036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D2E50C7B-E85C-65BD-A6B7-91BF8FF59E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014" y="3646759"/>
            <a:ext cx="378846" cy="36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83C1C-A99D-1EB4-5DAB-1303DCCE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B9466F21-0E15-955F-4492-2405FE3D2398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CFDF9-8AC1-082A-6609-4A0A0BEC0596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44609692-1E08-26B2-F977-1BD4EAC0F606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44769D-8FC1-84BC-1CD9-FB2F4112B9CE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catégories &amp; indicateurs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EE87139-31F3-64F2-4056-49FA48E2B5F6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85F19C-5D3B-1A79-E576-C7DBD6B567E2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3F25CF92-0B6A-66DD-DF07-6FC88F008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AA3B860-F40C-9FF5-4273-6CC4CCE7CED9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>
              <a:gd name="adj" fmla="val 117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879898BE-E389-6DEE-3214-AFA6A2732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8" y="1733551"/>
            <a:ext cx="6837597" cy="38461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9BBD189-0446-9035-9978-0386A899764C}"/>
              </a:ext>
            </a:extLst>
          </p:cNvPr>
          <p:cNvSpPr txBox="1"/>
          <p:nvPr/>
        </p:nvSpPr>
        <p:spPr>
          <a:xfrm>
            <a:off x="5039860" y="4126759"/>
            <a:ext cx="5141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Indicateurs Contrat de performance instantané: </a:t>
            </a:r>
          </a:p>
          <a:p>
            <a:endParaRPr lang="fr-FR" sz="10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Effectifs préscolaires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unité préscolaire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élèves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3E5D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 établissements 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484FFF-7ADB-7106-8694-91AB7F36A413}"/>
              </a:ext>
            </a:extLst>
          </p:cNvPr>
          <p:cNvSpPr txBox="1"/>
          <p:nvPr/>
        </p:nvSpPr>
        <p:spPr>
          <a:xfrm>
            <a:off x="5039860" y="3886077"/>
            <a:ext cx="3597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 de performance instantané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D9FFCD7-5A95-F8FD-F06F-661FCDD3BEF1}"/>
              </a:ext>
            </a:extLst>
          </p:cNvPr>
          <p:cNvGrpSpPr/>
          <p:nvPr/>
        </p:nvGrpSpPr>
        <p:grpSpPr>
          <a:xfrm>
            <a:off x="2705100" y="3522381"/>
            <a:ext cx="2588408" cy="326199"/>
            <a:chOff x="2715978" y="2020365"/>
            <a:chExt cx="2588408" cy="326199"/>
          </a:xfrm>
        </p:grpSpPr>
        <p:sp>
          <p:nvSpPr>
            <p:cNvPr id="14" name="Rectangle à coins arrondis 23">
              <a:extLst>
                <a:ext uri="{FF2B5EF4-FFF2-40B4-BE49-F238E27FC236}">
                  <a16:creationId xmlns:a16="http://schemas.microsoft.com/office/drawing/2014/main" id="{6840E666-4BFA-11BF-E15D-F1AF352FB515}"/>
                </a:ext>
              </a:extLst>
            </p:cNvPr>
            <p:cNvSpPr/>
            <p:nvPr/>
          </p:nvSpPr>
          <p:spPr>
            <a:xfrm>
              <a:off x="2715978" y="2020365"/>
              <a:ext cx="1803400" cy="20377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77B7A2B-BF1D-CAFC-E496-DAC20ACAB3E3}"/>
                </a:ext>
              </a:extLst>
            </p:cNvPr>
            <p:cNvSpPr/>
            <p:nvPr/>
          </p:nvSpPr>
          <p:spPr>
            <a:xfrm>
              <a:off x="5225193" y="2256615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24" name="Connecteur : en angle 23">
              <a:extLst>
                <a:ext uri="{FF2B5EF4-FFF2-40B4-BE49-F238E27FC236}">
                  <a16:creationId xmlns:a16="http://schemas.microsoft.com/office/drawing/2014/main" id="{25EFFCEE-0FE6-C7EF-8456-7E7E70607176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78" y="2115071"/>
              <a:ext cx="740552" cy="210621"/>
            </a:xfrm>
            <a:prstGeom prst="bentConnector3">
              <a:avLst>
                <a:gd name="adj1" fmla="val 10036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9B5A3690-9919-A300-CF7B-84D2457DF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014" y="3903758"/>
            <a:ext cx="378846" cy="3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4F27-9061-89C7-C117-A58DA936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C5F60EA-F917-CE4E-4EA4-C3EEDB9B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5" name="Image 4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52AF964D-F3B0-E7DE-4BC4-CF371973F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A330F8-0DCB-1CAB-8709-1E6CF8DC1F6E}"/>
              </a:ext>
            </a:extLst>
          </p:cNvPr>
          <p:cNvSpPr/>
          <p:nvPr/>
        </p:nvSpPr>
        <p:spPr>
          <a:xfrm>
            <a:off x="740228" y="0"/>
            <a:ext cx="11669485" cy="6858000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5D369-1901-02A7-ADA8-5510872C380F}"/>
              </a:ext>
            </a:extLst>
          </p:cNvPr>
          <p:cNvSpPr/>
          <p:nvPr/>
        </p:nvSpPr>
        <p:spPr>
          <a:xfrm>
            <a:off x="9788273" y="1889890"/>
            <a:ext cx="791768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Graphique 10">
            <a:extLst>
              <a:ext uri="{FF2B5EF4-FFF2-40B4-BE49-F238E27FC236}">
                <a16:creationId xmlns:a16="http://schemas.microsoft.com/office/drawing/2014/main" id="{F6A3F883-D398-3178-D231-2501A39BC5FC}"/>
              </a:ext>
            </a:extLst>
          </p:cNvPr>
          <p:cNvSpPr/>
          <p:nvPr/>
        </p:nvSpPr>
        <p:spPr>
          <a:xfrm>
            <a:off x="6473228" y="1625081"/>
            <a:ext cx="8446157" cy="1803919"/>
          </a:xfrm>
          <a:custGeom>
            <a:avLst/>
            <a:gdLst>
              <a:gd name="connsiteX0" fmla="*/ 4663466 w 7047023"/>
              <a:gd name="connsiteY0" fmla="*/ 0 h 3093675"/>
              <a:gd name="connsiteX1" fmla="*/ 0 w 7047023"/>
              <a:gd name="connsiteY1" fmla="*/ 0 h 3093675"/>
              <a:gd name="connsiteX2" fmla="*/ 0 w 7047023"/>
              <a:gd name="connsiteY2" fmla="*/ 3093676 h 3093675"/>
              <a:gd name="connsiteX3" fmla="*/ 3426140 w 7047023"/>
              <a:gd name="connsiteY3" fmla="*/ 3093676 h 3093675"/>
              <a:gd name="connsiteX4" fmla="*/ 4319884 w 7047023"/>
              <a:gd name="connsiteY4" fmla="*/ 2154025 h 3093675"/>
              <a:gd name="connsiteX5" fmla="*/ 4847093 w 7047023"/>
              <a:gd name="connsiteY5" fmla="*/ 538327 h 3093675"/>
              <a:gd name="connsiteX6" fmla="*/ 7047024 w 7047023"/>
              <a:gd name="connsiteY6" fmla="*/ 538327 h 3093675"/>
              <a:gd name="connsiteX7" fmla="*/ 7047024 w 7047023"/>
              <a:gd name="connsiteY7" fmla="*/ 0 h 3093675"/>
              <a:gd name="connsiteX8" fmla="*/ 4663825 w 7047023"/>
              <a:gd name="connsiteY8" fmla="*/ 0 h 3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7023" h="3093675">
                <a:moveTo>
                  <a:pt x="4663466" y="0"/>
                </a:moveTo>
                <a:lnTo>
                  <a:pt x="0" y="0"/>
                </a:lnTo>
                <a:lnTo>
                  <a:pt x="0" y="3093676"/>
                </a:lnTo>
                <a:lnTo>
                  <a:pt x="3426140" y="3093676"/>
                </a:lnTo>
                <a:cubicBezTo>
                  <a:pt x="3426140" y="3093676"/>
                  <a:pt x="4148093" y="3059246"/>
                  <a:pt x="4319884" y="2154025"/>
                </a:cubicBezTo>
                <a:cubicBezTo>
                  <a:pt x="4491675" y="1248804"/>
                  <a:pt x="4423174" y="584234"/>
                  <a:pt x="4847093" y="538327"/>
                </a:cubicBezTo>
                <a:cubicBezTo>
                  <a:pt x="5271012" y="492420"/>
                  <a:pt x="7047024" y="538327"/>
                  <a:pt x="7047024" y="538327"/>
                </a:cubicBezTo>
                <a:lnTo>
                  <a:pt x="7047024" y="0"/>
                </a:lnTo>
                <a:lnTo>
                  <a:pt x="4663825" y="0"/>
                </a:lnTo>
                <a:close/>
              </a:path>
            </a:pathLst>
          </a:custGeom>
          <a:solidFill>
            <a:srgbClr val="3E5DA3"/>
          </a:solidFill>
          <a:ln w="3586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E7373C-AD2E-A02F-C635-927AA54C7645}"/>
              </a:ext>
            </a:extLst>
          </p:cNvPr>
          <p:cNvSpPr txBox="1"/>
          <p:nvPr/>
        </p:nvSpPr>
        <p:spPr>
          <a:xfrm>
            <a:off x="7278601" y="2037457"/>
            <a:ext cx="47775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PLATEFORME TBS :</a:t>
            </a:r>
          </a:p>
          <a:p>
            <a:r>
              <a:rPr lang="fr-F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Glossaire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26F6145-A2A5-0641-C075-73950CD2B95A}"/>
              </a:ext>
            </a:extLst>
          </p:cNvPr>
          <p:cNvSpPr/>
          <p:nvPr/>
        </p:nvSpPr>
        <p:spPr>
          <a:xfrm rot="5400000">
            <a:off x="6574991" y="2318067"/>
            <a:ext cx="881615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5375A77-46EA-F2DF-6807-43F657AF7455}"/>
              </a:ext>
            </a:extLst>
          </p:cNvPr>
          <p:cNvSpPr txBox="1"/>
          <p:nvPr/>
        </p:nvSpPr>
        <p:spPr>
          <a:xfrm>
            <a:off x="6809284" y="2169298"/>
            <a:ext cx="42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918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465E8-467B-1CC3-3036-1CA5B5775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B4293D9-B258-3F3C-B148-C532860C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5" name="Image 4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F7C64202-C63C-E944-FB8E-E5AA4F2CA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6E29E7-799A-2613-7848-8A44E49E8757}"/>
              </a:ext>
            </a:extLst>
          </p:cNvPr>
          <p:cNvSpPr/>
          <p:nvPr/>
        </p:nvSpPr>
        <p:spPr>
          <a:xfrm>
            <a:off x="740228" y="0"/>
            <a:ext cx="11669485" cy="6858000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646F7F-4C0E-7CB2-EF03-BFA5B8B1559E}"/>
              </a:ext>
            </a:extLst>
          </p:cNvPr>
          <p:cNvSpPr/>
          <p:nvPr/>
        </p:nvSpPr>
        <p:spPr>
          <a:xfrm>
            <a:off x="9788273" y="1889890"/>
            <a:ext cx="791768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Graphique 10">
            <a:extLst>
              <a:ext uri="{FF2B5EF4-FFF2-40B4-BE49-F238E27FC236}">
                <a16:creationId xmlns:a16="http://schemas.microsoft.com/office/drawing/2014/main" id="{9D4EF834-5F9D-79E1-E1B6-B6BE6F786897}"/>
              </a:ext>
            </a:extLst>
          </p:cNvPr>
          <p:cNvSpPr/>
          <p:nvPr/>
        </p:nvSpPr>
        <p:spPr>
          <a:xfrm>
            <a:off x="6473228" y="1625081"/>
            <a:ext cx="8446157" cy="2557175"/>
          </a:xfrm>
          <a:custGeom>
            <a:avLst/>
            <a:gdLst>
              <a:gd name="connsiteX0" fmla="*/ 4663466 w 7047023"/>
              <a:gd name="connsiteY0" fmla="*/ 0 h 3093675"/>
              <a:gd name="connsiteX1" fmla="*/ 0 w 7047023"/>
              <a:gd name="connsiteY1" fmla="*/ 0 h 3093675"/>
              <a:gd name="connsiteX2" fmla="*/ 0 w 7047023"/>
              <a:gd name="connsiteY2" fmla="*/ 3093676 h 3093675"/>
              <a:gd name="connsiteX3" fmla="*/ 3426140 w 7047023"/>
              <a:gd name="connsiteY3" fmla="*/ 3093676 h 3093675"/>
              <a:gd name="connsiteX4" fmla="*/ 4319884 w 7047023"/>
              <a:gd name="connsiteY4" fmla="*/ 2154025 h 3093675"/>
              <a:gd name="connsiteX5" fmla="*/ 4847093 w 7047023"/>
              <a:gd name="connsiteY5" fmla="*/ 538327 h 3093675"/>
              <a:gd name="connsiteX6" fmla="*/ 7047024 w 7047023"/>
              <a:gd name="connsiteY6" fmla="*/ 538327 h 3093675"/>
              <a:gd name="connsiteX7" fmla="*/ 7047024 w 7047023"/>
              <a:gd name="connsiteY7" fmla="*/ 0 h 3093675"/>
              <a:gd name="connsiteX8" fmla="*/ 4663825 w 7047023"/>
              <a:gd name="connsiteY8" fmla="*/ 0 h 3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7023" h="3093675">
                <a:moveTo>
                  <a:pt x="4663466" y="0"/>
                </a:moveTo>
                <a:lnTo>
                  <a:pt x="0" y="0"/>
                </a:lnTo>
                <a:lnTo>
                  <a:pt x="0" y="3093676"/>
                </a:lnTo>
                <a:lnTo>
                  <a:pt x="3426140" y="3093676"/>
                </a:lnTo>
                <a:cubicBezTo>
                  <a:pt x="3426140" y="3093676"/>
                  <a:pt x="4148093" y="3059246"/>
                  <a:pt x="4319884" y="2154025"/>
                </a:cubicBezTo>
                <a:cubicBezTo>
                  <a:pt x="4491675" y="1248804"/>
                  <a:pt x="4423174" y="584234"/>
                  <a:pt x="4847093" y="538327"/>
                </a:cubicBezTo>
                <a:cubicBezTo>
                  <a:pt x="5271012" y="492420"/>
                  <a:pt x="7047024" y="538327"/>
                  <a:pt x="7047024" y="538327"/>
                </a:cubicBezTo>
                <a:lnTo>
                  <a:pt x="7047024" y="0"/>
                </a:lnTo>
                <a:lnTo>
                  <a:pt x="4663825" y="0"/>
                </a:lnTo>
                <a:close/>
              </a:path>
            </a:pathLst>
          </a:custGeom>
          <a:solidFill>
            <a:srgbClr val="3E5DA3"/>
          </a:solidFill>
          <a:ln w="3586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F1C160E-4B4E-080B-1432-02998E68DF50}"/>
              </a:ext>
            </a:extLst>
          </p:cNvPr>
          <p:cNvSpPr txBox="1"/>
          <p:nvPr/>
        </p:nvSpPr>
        <p:spPr>
          <a:xfrm>
            <a:off x="7278601" y="2037457"/>
            <a:ext cx="47775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PLATEFORME TBS :</a:t>
            </a:r>
          </a:p>
          <a:p>
            <a:r>
              <a:rPr lang="fr-F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835920E-C182-AC4A-9CA2-73B29896CBE7}"/>
              </a:ext>
            </a:extLst>
          </p:cNvPr>
          <p:cNvSpPr/>
          <p:nvPr/>
        </p:nvSpPr>
        <p:spPr>
          <a:xfrm rot="5400000">
            <a:off x="6574991" y="2318067"/>
            <a:ext cx="881615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2CABD4C-65F2-7BCA-CD7C-616BD3EE45B2}"/>
              </a:ext>
            </a:extLst>
          </p:cNvPr>
          <p:cNvSpPr txBox="1"/>
          <p:nvPr/>
        </p:nvSpPr>
        <p:spPr>
          <a:xfrm>
            <a:off x="6809284" y="2169298"/>
            <a:ext cx="42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195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1F7BE-ADF6-0A39-91DB-3096835A1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A513BD2-5729-33BB-AF12-650E1FADA70B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649CE-868C-DB5E-9B1C-54587DE9E460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ABCAF3B3-DD5D-FC12-4D05-C9405961093B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669707-A679-B296-79D1-AE781BE8E310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Glossaire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B51996E-5D34-0D9A-0E8D-BCE60ADC68D0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0E3F1F-C33E-41EC-859C-52B0C2350B06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CFA40B5-A618-6FBA-0A87-6EC44B42C908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095DDDFA-2C58-8016-972B-1B60ACBBD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 descr="Une image contenant capture d’écran, texte&#10;&#10;Le contenu généré par l’IA peut être incorrect.">
              <a:extLst>
                <a:ext uri="{FF2B5EF4-FFF2-40B4-BE49-F238E27FC236}">
                  <a16:creationId xmlns:a16="http://schemas.microsoft.com/office/drawing/2014/main" id="{B5120200-71DC-2788-0974-8EC20F4A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1724025"/>
              <a:ext cx="6848475" cy="3830865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3982451-A802-9D81-E4A8-4D7C752F05F3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31DB8E7-08FB-D0EF-C068-5E8C8B020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104" y="1723277"/>
            <a:ext cx="6835562" cy="32682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21069D1-0BB6-4CF5-22EE-1C52524369A9}"/>
              </a:ext>
            </a:extLst>
          </p:cNvPr>
          <p:cNvGrpSpPr/>
          <p:nvPr/>
        </p:nvGrpSpPr>
        <p:grpSpPr>
          <a:xfrm>
            <a:off x="2796718" y="2348220"/>
            <a:ext cx="6062885" cy="1833875"/>
            <a:chOff x="2715977" y="2020365"/>
            <a:chExt cx="6062885" cy="1833875"/>
          </a:xfrm>
        </p:grpSpPr>
        <p:sp>
          <p:nvSpPr>
            <p:cNvPr id="15" name="Rectangle à coins arrondis 23">
              <a:extLst>
                <a:ext uri="{FF2B5EF4-FFF2-40B4-BE49-F238E27FC236}">
                  <a16:creationId xmlns:a16="http://schemas.microsoft.com/office/drawing/2014/main" id="{CC2B07A2-043B-5445-FB8D-5783E7D53A20}"/>
                </a:ext>
              </a:extLst>
            </p:cNvPr>
            <p:cNvSpPr/>
            <p:nvPr/>
          </p:nvSpPr>
          <p:spPr>
            <a:xfrm>
              <a:off x="2715977" y="2020365"/>
              <a:ext cx="6062885" cy="430502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BCCE697-D29B-B948-1F30-D2CCE0759B9A}"/>
                </a:ext>
              </a:extLst>
            </p:cNvPr>
            <p:cNvSpPr/>
            <p:nvPr/>
          </p:nvSpPr>
          <p:spPr>
            <a:xfrm>
              <a:off x="5148151" y="3782240"/>
              <a:ext cx="72000" cy="72000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18" name="Connecteur : en angle 17">
              <a:extLst>
                <a:ext uri="{FF2B5EF4-FFF2-40B4-BE49-F238E27FC236}">
                  <a16:creationId xmlns:a16="http://schemas.microsoft.com/office/drawing/2014/main" id="{643CE480-E685-11AF-B202-8C0209E5834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60284" y="2726988"/>
              <a:ext cx="1386995" cy="834755"/>
            </a:xfrm>
            <a:prstGeom prst="bentConnector3">
              <a:avLst>
                <a:gd name="adj1" fmla="val 9944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7AD3053-ECD7-FF22-6CDF-D2330E48F0BB}"/>
              </a:ext>
            </a:extLst>
          </p:cNvPr>
          <p:cNvSpPr txBox="1"/>
          <p:nvPr/>
        </p:nvSpPr>
        <p:spPr>
          <a:xfrm>
            <a:off x="5279923" y="3996682"/>
            <a:ext cx="196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Sélectionner la catégorie et / ou  l’indicateur pour afficher ses informations</a:t>
            </a:r>
          </a:p>
        </p:txBody>
      </p:sp>
    </p:spTree>
    <p:extLst>
      <p:ext uri="{BB962C8B-B14F-4D97-AF65-F5344CB8AC3E}">
        <p14:creationId xmlns:p14="http://schemas.microsoft.com/office/powerpoint/2010/main" val="323271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30006-FEA4-E4E9-5A35-20846D0F8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1B99CFC-0D66-0C54-A2B1-8E973E63915B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ABA31-435C-6429-4421-1F1C75CC32E1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8297F0AC-4F4B-C53A-7ED6-3FA8E46D7030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44792C-AF94-42C1-7119-8B5B969D89F2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Glossaire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369296-8BA3-822F-2FBE-96E89AC74730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A95BD2-6794-1228-DDC3-BA80D3B5619A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F79EB77-F1E6-40BB-D23F-654A5EB619B3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80018CE0-8151-BA08-B538-E0709CE22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 descr="Une image contenant capture d’écran, texte&#10;&#10;Le contenu généré par l’IA peut être incorrect.">
              <a:extLst>
                <a:ext uri="{FF2B5EF4-FFF2-40B4-BE49-F238E27FC236}">
                  <a16:creationId xmlns:a16="http://schemas.microsoft.com/office/drawing/2014/main" id="{8CC98B88-1956-2ADE-32EA-36E91729E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1724025"/>
              <a:ext cx="6848475" cy="3830865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9BBAAF9-3E2F-E98A-C45C-ABD0B9AF07EA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70065A08-B480-D4F6-C040-CFBADA4C6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730"/>
          <a:stretch>
            <a:fillRect/>
          </a:stretch>
        </p:blipFill>
        <p:spPr>
          <a:xfrm>
            <a:off x="2706438" y="1724025"/>
            <a:ext cx="6847138" cy="40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0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B8BEA-7E67-5EBA-CC3F-BA9FA4F02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639E8DC4-733F-B636-661A-307415886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5" name="Image 4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D261CF67-51A9-F5C4-E53A-24F4B1A74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FF085A-A642-4BAA-AA94-8FE02DD93368}"/>
              </a:ext>
            </a:extLst>
          </p:cNvPr>
          <p:cNvSpPr/>
          <p:nvPr/>
        </p:nvSpPr>
        <p:spPr>
          <a:xfrm>
            <a:off x="740228" y="0"/>
            <a:ext cx="11669485" cy="6858000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B0F08-F642-B745-5D43-F7732CDFC3CC}"/>
              </a:ext>
            </a:extLst>
          </p:cNvPr>
          <p:cNvSpPr/>
          <p:nvPr/>
        </p:nvSpPr>
        <p:spPr>
          <a:xfrm>
            <a:off x="9788273" y="1889890"/>
            <a:ext cx="791768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Graphique 10">
            <a:extLst>
              <a:ext uri="{FF2B5EF4-FFF2-40B4-BE49-F238E27FC236}">
                <a16:creationId xmlns:a16="http://schemas.microsoft.com/office/drawing/2014/main" id="{4FB68FAE-657A-A1F9-4B72-61DD239DC046}"/>
              </a:ext>
            </a:extLst>
          </p:cNvPr>
          <p:cNvSpPr/>
          <p:nvPr/>
        </p:nvSpPr>
        <p:spPr>
          <a:xfrm>
            <a:off x="6473228" y="1625081"/>
            <a:ext cx="8446157" cy="1803919"/>
          </a:xfrm>
          <a:custGeom>
            <a:avLst/>
            <a:gdLst>
              <a:gd name="connsiteX0" fmla="*/ 4663466 w 7047023"/>
              <a:gd name="connsiteY0" fmla="*/ 0 h 3093675"/>
              <a:gd name="connsiteX1" fmla="*/ 0 w 7047023"/>
              <a:gd name="connsiteY1" fmla="*/ 0 h 3093675"/>
              <a:gd name="connsiteX2" fmla="*/ 0 w 7047023"/>
              <a:gd name="connsiteY2" fmla="*/ 3093676 h 3093675"/>
              <a:gd name="connsiteX3" fmla="*/ 3426140 w 7047023"/>
              <a:gd name="connsiteY3" fmla="*/ 3093676 h 3093675"/>
              <a:gd name="connsiteX4" fmla="*/ 4319884 w 7047023"/>
              <a:gd name="connsiteY4" fmla="*/ 2154025 h 3093675"/>
              <a:gd name="connsiteX5" fmla="*/ 4847093 w 7047023"/>
              <a:gd name="connsiteY5" fmla="*/ 538327 h 3093675"/>
              <a:gd name="connsiteX6" fmla="*/ 7047024 w 7047023"/>
              <a:gd name="connsiteY6" fmla="*/ 538327 h 3093675"/>
              <a:gd name="connsiteX7" fmla="*/ 7047024 w 7047023"/>
              <a:gd name="connsiteY7" fmla="*/ 0 h 3093675"/>
              <a:gd name="connsiteX8" fmla="*/ 4663825 w 7047023"/>
              <a:gd name="connsiteY8" fmla="*/ 0 h 3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7023" h="3093675">
                <a:moveTo>
                  <a:pt x="4663466" y="0"/>
                </a:moveTo>
                <a:lnTo>
                  <a:pt x="0" y="0"/>
                </a:lnTo>
                <a:lnTo>
                  <a:pt x="0" y="3093676"/>
                </a:lnTo>
                <a:lnTo>
                  <a:pt x="3426140" y="3093676"/>
                </a:lnTo>
                <a:cubicBezTo>
                  <a:pt x="3426140" y="3093676"/>
                  <a:pt x="4148093" y="3059246"/>
                  <a:pt x="4319884" y="2154025"/>
                </a:cubicBezTo>
                <a:cubicBezTo>
                  <a:pt x="4491675" y="1248804"/>
                  <a:pt x="4423174" y="584234"/>
                  <a:pt x="4847093" y="538327"/>
                </a:cubicBezTo>
                <a:cubicBezTo>
                  <a:pt x="5271012" y="492420"/>
                  <a:pt x="7047024" y="538327"/>
                  <a:pt x="7047024" y="538327"/>
                </a:cubicBezTo>
                <a:lnTo>
                  <a:pt x="7047024" y="0"/>
                </a:lnTo>
                <a:lnTo>
                  <a:pt x="4663825" y="0"/>
                </a:lnTo>
                <a:close/>
              </a:path>
            </a:pathLst>
          </a:custGeom>
          <a:solidFill>
            <a:srgbClr val="3E5DA3"/>
          </a:solidFill>
          <a:ln w="3586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4E7ECC-05CB-B0A2-5B36-62FE232BE2A0}"/>
              </a:ext>
            </a:extLst>
          </p:cNvPr>
          <p:cNvSpPr txBox="1"/>
          <p:nvPr/>
        </p:nvSpPr>
        <p:spPr>
          <a:xfrm>
            <a:off x="7278601" y="2037457"/>
            <a:ext cx="47775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PLATEFORME TBS :</a:t>
            </a:r>
          </a:p>
          <a:p>
            <a:r>
              <a:rPr lang="fr-F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114115E-1775-E3FE-A3E3-33F24693D6D2}"/>
              </a:ext>
            </a:extLst>
          </p:cNvPr>
          <p:cNvSpPr/>
          <p:nvPr/>
        </p:nvSpPr>
        <p:spPr>
          <a:xfrm rot="5400000">
            <a:off x="6574991" y="2318067"/>
            <a:ext cx="881615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25FC91B-FC7B-BD89-C0C7-0A0B7C8FCA4A}"/>
              </a:ext>
            </a:extLst>
          </p:cNvPr>
          <p:cNvSpPr txBox="1"/>
          <p:nvPr/>
        </p:nvSpPr>
        <p:spPr>
          <a:xfrm>
            <a:off x="6809284" y="2169298"/>
            <a:ext cx="42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493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FB2CF-78D3-2EC0-2ABB-FE5DE8313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1C96B70-2EE3-89AD-F514-0C8A9E3F4E51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291BA-0FFF-ADA1-5292-7F818F5CA460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F269040D-0081-E165-2686-D98E688F379E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F8301D-577C-020A-6F9E-8302500F0C29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 : Espace Admin AREF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17CEAF1-099B-CF7B-F8AB-531F7C35C16E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CE1887-3833-143D-62E6-D25ED90C85AE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DBA1A34-9CCB-107A-C817-A8B28B94319D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DDE25409-858A-EC95-DCB5-42F923E5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 descr="Une image contenant capture d’écran, texte&#10;&#10;Le contenu généré par l’IA peut être incorrect.">
              <a:extLst>
                <a:ext uri="{FF2B5EF4-FFF2-40B4-BE49-F238E27FC236}">
                  <a16:creationId xmlns:a16="http://schemas.microsoft.com/office/drawing/2014/main" id="{566860FE-2261-5679-2CC5-8CB29B21A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1724025"/>
              <a:ext cx="6848475" cy="3830865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4CB4F27-8689-68DC-2953-D3FCCFF08D87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9FDB6E9E-CE39-79BD-91F6-7E90BD1D7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674" y="1743363"/>
            <a:ext cx="6848475" cy="4048644"/>
          </a:xfrm>
          <a:prstGeom prst="rect">
            <a:avLst/>
          </a:prstGeom>
        </p:spPr>
      </p:pic>
      <p:sp>
        <p:nvSpPr>
          <p:cNvPr id="2" name="Rectangle à coins arrondis 23">
            <a:extLst>
              <a:ext uri="{FF2B5EF4-FFF2-40B4-BE49-F238E27FC236}">
                <a16:creationId xmlns:a16="http://schemas.microsoft.com/office/drawing/2014/main" id="{484F3E3C-C725-D2A5-1BD9-FF3A566634F4}"/>
              </a:ext>
            </a:extLst>
          </p:cNvPr>
          <p:cNvSpPr/>
          <p:nvPr/>
        </p:nvSpPr>
        <p:spPr>
          <a:xfrm>
            <a:off x="8803531" y="2179111"/>
            <a:ext cx="544750" cy="262727"/>
          </a:xfrm>
          <a:prstGeom prst="roundRect">
            <a:avLst>
              <a:gd name="adj" fmla="val 345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A9CFD9-2E15-A39B-AE0C-A3159ECA7AAC}"/>
              </a:ext>
            </a:extLst>
          </p:cNvPr>
          <p:cNvSpPr txBox="1"/>
          <p:nvPr/>
        </p:nvSpPr>
        <p:spPr>
          <a:xfrm>
            <a:off x="9868781" y="2967335"/>
            <a:ext cx="1560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</a:rPr>
              <a:t>Accorder/Révoquer les droits de saisie</a:t>
            </a:r>
            <a:endParaRPr lang="fr-FR" sz="1200" dirty="0">
              <a:solidFill>
                <a:srgbClr val="385DA3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0DE12C84-CA03-B129-2E48-861492392E2F}"/>
              </a:ext>
            </a:extLst>
          </p:cNvPr>
          <p:cNvCxnSpPr>
            <a:cxnSpLocks/>
          </p:cNvCxnSpPr>
          <p:nvPr/>
        </p:nvCxnSpPr>
        <p:spPr>
          <a:xfrm>
            <a:off x="9348281" y="2295728"/>
            <a:ext cx="1216890" cy="623229"/>
          </a:xfrm>
          <a:prstGeom prst="bentConnector3">
            <a:avLst>
              <a:gd name="adj1" fmla="val 10435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CAE783BB-4AAD-54EC-E108-BEFC896B772B}"/>
              </a:ext>
            </a:extLst>
          </p:cNvPr>
          <p:cNvSpPr/>
          <p:nvPr/>
        </p:nvSpPr>
        <p:spPr>
          <a:xfrm>
            <a:off x="10565596" y="2872260"/>
            <a:ext cx="126521" cy="1265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0CBCE-68B5-7A5B-23DC-0956FE4C3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E3FBFC1-4911-3262-FDC6-E0B5D6072E2A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4394B8-ECA0-2052-1BF7-B9024213A7C2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8F06363F-0D8D-0FCC-F86B-554E514E739E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33E16C-346D-E62F-BE8A-D054E2F712CF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 : Espace Admin DP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676C8D-8B2C-529F-FE12-9C794ACAEFDF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C33388-2925-6B30-560E-F81E9512EEB7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55B7CE3-65B3-911C-D9BD-CD78C414FC7B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34954792-C3BD-657F-FF44-28756BBB7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 descr="Une image contenant capture d’écran, texte&#10;&#10;Le contenu généré par l’IA peut être incorrect.">
              <a:extLst>
                <a:ext uri="{FF2B5EF4-FFF2-40B4-BE49-F238E27FC236}">
                  <a16:creationId xmlns:a16="http://schemas.microsoft.com/office/drawing/2014/main" id="{F903D19D-27A4-CC9C-735E-811DE96A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1724025"/>
              <a:ext cx="6848475" cy="3830865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31C38A6-FC92-816A-4827-6BF13155C8F0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EBFE1812-5DD4-EE05-82B0-362F7A221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5100" y="1724025"/>
            <a:ext cx="6819378" cy="4001526"/>
          </a:xfrm>
          <a:prstGeom prst="rect">
            <a:avLst/>
          </a:prstGeom>
        </p:spPr>
      </p:pic>
      <p:sp>
        <p:nvSpPr>
          <p:cNvPr id="2" name="Rectangle à coins arrondis 23">
            <a:extLst>
              <a:ext uri="{FF2B5EF4-FFF2-40B4-BE49-F238E27FC236}">
                <a16:creationId xmlns:a16="http://schemas.microsoft.com/office/drawing/2014/main" id="{84DDB3FA-0D99-D762-BC96-2EBED5444301}"/>
              </a:ext>
            </a:extLst>
          </p:cNvPr>
          <p:cNvSpPr/>
          <p:nvPr/>
        </p:nvSpPr>
        <p:spPr>
          <a:xfrm>
            <a:off x="7167856" y="3340625"/>
            <a:ext cx="2171158" cy="2525001"/>
          </a:xfrm>
          <a:prstGeom prst="roundRect">
            <a:avLst>
              <a:gd name="adj" fmla="val 345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6F13C9-BE40-4EDF-9EB2-A69960659F66}"/>
              </a:ext>
            </a:extLst>
          </p:cNvPr>
          <p:cNvSpPr txBox="1"/>
          <p:nvPr/>
        </p:nvSpPr>
        <p:spPr>
          <a:xfrm>
            <a:off x="9868781" y="4603125"/>
            <a:ext cx="1963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Saisir les valeurs de projection 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7E6D4BF3-5C67-0967-0059-389BC832DDEF}"/>
              </a:ext>
            </a:extLst>
          </p:cNvPr>
          <p:cNvCxnSpPr>
            <a:cxnSpLocks/>
          </p:cNvCxnSpPr>
          <p:nvPr/>
        </p:nvCxnSpPr>
        <p:spPr>
          <a:xfrm>
            <a:off x="9339013" y="3937021"/>
            <a:ext cx="1311734" cy="617726"/>
          </a:xfrm>
          <a:prstGeom prst="bentConnector3">
            <a:avLst>
              <a:gd name="adj1" fmla="val 10217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BB0D529-179A-A4B5-1AAE-237335DC90EF}"/>
              </a:ext>
            </a:extLst>
          </p:cNvPr>
          <p:cNvSpPr/>
          <p:nvPr/>
        </p:nvSpPr>
        <p:spPr>
          <a:xfrm>
            <a:off x="10621992" y="4514490"/>
            <a:ext cx="126521" cy="1265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3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9BA24-6EF7-2E7F-D723-0AF48056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769C842-16B0-3797-36B6-80504CF2A36E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AE229-9036-5A25-FDA1-ECAFAC04B9AD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C4C76C93-94A3-6022-2281-90A245ED8569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97FAA0-88BF-EF80-9A05-7545DD38A2CB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 : Espace Admin DP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7E01804-AB65-427F-6F40-4FF24173DD3E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0D617F-6C54-69CE-99F4-A8D1B05AFC7B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B944D8C-72E5-BB41-AC2A-4C55D7D977CB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171F231D-2435-0B8C-94C2-634057A48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 descr="Une image contenant capture d’écran, texte&#10;&#10;Le contenu généré par l’IA peut être incorrect.">
              <a:extLst>
                <a:ext uri="{FF2B5EF4-FFF2-40B4-BE49-F238E27FC236}">
                  <a16:creationId xmlns:a16="http://schemas.microsoft.com/office/drawing/2014/main" id="{E09F7EA8-FC2A-8696-8509-5989F0297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1724025"/>
              <a:ext cx="6848475" cy="3830865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E4D0BFE-2C6B-3B5E-52CA-36D98D2FCCEA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E44209F-9F5F-468C-323A-F936801C5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5100" y="1724025"/>
            <a:ext cx="6819378" cy="4001526"/>
          </a:xfrm>
          <a:prstGeom prst="rect">
            <a:avLst/>
          </a:prstGeom>
        </p:spPr>
      </p:pic>
      <p:sp>
        <p:nvSpPr>
          <p:cNvPr id="2" name="Rectangle à coins arrondis 23">
            <a:extLst>
              <a:ext uri="{FF2B5EF4-FFF2-40B4-BE49-F238E27FC236}">
                <a16:creationId xmlns:a16="http://schemas.microsoft.com/office/drawing/2014/main" id="{2CFD6046-2F64-5D83-1B94-A3806A4B05A0}"/>
              </a:ext>
            </a:extLst>
          </p:cNvPr>
          <p:cNvSpPr/>
          <p:nvPr/>
        </p:nvSpPr>
        <p:spPr>
          <a:xfrm>
            <a:off x="7315742" y="2376956"/>
            <a:ext cx="2171158" cy="262727"/>
          </a:xfrm>
          <a:prstGeom prst="roundRect">
            <a:avLst>
              <a:gd name="adj" fmla="val 345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631627-F20F-F1CD-0595-47A283C6C485}"/>
              </a:ext>
            </a:extLst>
          </p:cNvPr>
          <p:cNvSpPr txBox="1"/>
          <p:nvPr/>
        </p:nvSpPr>
        <p:spPr>
          <a:xfrm>
            <a:off x="10016668" y="3165180"/>
            <a:ext cx="1577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Exporter l’annexe 1 en PDF / Excel 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91E429A9-AB56-ACC6-445C-A755A357A74C}"/>
              </a:ext>
            </a:extLst>
          </p:cNvPr>
          <p:cNvCxnSpPr>
            <a:cxnSpLocks/>
          </p:cNvCxnSpPr>
          <p:nvPr/>
        </p:nvCxnSpPr>
        <p:spPr>
          <a:xfrm>
            <a:off x="9486900" y="2499076"/>
            <a:ext cx="1311734" cy="617726"/>
          </a:xfrm>
          <a:prstGeom prst="bentConnector3">
            <a:avLst>
              <a:gd name="adj1" fmla="val 10217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4F39F1C2-3F9E-0E8B-BD63-C4D80F2B29B0}"/>
              </a:ext>
            </a:extLst>
          </p:cNvPr>
          <p:cNvSpPr/>
          <p:nvPr/>
        </p:nvSpPr>
        <p:spPr>
          <a:xfrm>
            <a:off x="10769879" y="3076545"/>
            <a:ext cx="126521" cy="1265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D83CD-12A5-4333-B83E-9F2906FD1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4109A94-50E9-22C5-108D-8210DDE85106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355A09-4566-DB20-D7E0-8E3D488336A1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62C58D8E-089D-D3EE-A191-89124F98035D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ED99B3-35C6-5B43-2C74-50AF28C76EC1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 : Espace DSSP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FEC0EC1-87F2-FD85-CD06-56FDA994723B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84CEB6-ACEF-5C53-3738-5F392C633E3A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E9604C0-3EDB-C9F5-6B2F-0FF389F5584C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962C9531-AD5D-8BBB-3235-1247BAAE8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 descr="Une image contenant capture d’écran, texte&#10;&#10;Le contenu généré par l’IA peut être incorrect.">
              <a:extLst>
                <a:ext uri="{FF2B5EF4-FFF2-40B4-BE49-F238E27FC236}">
                  <a16:creationId xmlns:a16="http://schemas.microsoft.com/office/drawing/2014/main" id="{5DDCC886-65EB-522D-9CE9-17E610F95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1724025"/>
              <a:ext cx="6848475" cy="3830865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5D158F5-7D2F-2EE2-F003-9DAEFE7E6559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417CAA3-3CCC-C9F6-8B32-534879E90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195" y="1723276"/>
            <a:ext cx="6860856" cy="405495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2601BC-102D-1D7E-F087-E2628D6BF31A}"/>
              </a:ext>
            </a:extLst>
          </p:cNvPr>
          <p:cNvSpPr txBox="1"/>
          <p:nvPr/>
        </p:nvSpPr>
        <p:spPr>
          <a:xfrm>
            <a:off x="9952667" y="3715487"/>
            <a:ext cx="1772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Suivi de l’avancement de la saisie des AREF</a:t>
            </a:r>
          </a:p>
        </p:txBody>
      </p:sp>
      <p:sp>
        <p:nvSpPr>
          <p:cNvPr id="3" name="Rectangle à coins arrondis 23">
            <a:extLst>
              <a:ext uri="{FF2B5EF4-FFF2-40B4-BE49-F238E27FC236}">
                <a16:creationId xmlns:a16="http://schemas.microsoft.com/office/drawing/2014/main" id="{417AAA58-5BEC-FAAD-EE9C-49EDC3B5A5F5}"/>
              </a:ext>
            </a:extLst>
          </p:cNvPr>
          <p:cNvSpPr/>
          <p:nvPr/>
        </p:nvSpPr>
        <p:spPr>
          <a:xfrm>
            <a:off x="5050507" y="2402848"/>
            <a:ext cx="1661578" cy="1550612"/>
          </a:xfrm>
          <a:prstGeom prst="roundRect">
            <a:avLst>
              <a:gd name="adj" fmla="val 345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02BAB75C-5416-F81D-1701-2AD0CB2C2835}"/>
              </a:ext>
            </a:extLst>
          </p:cNvPr>
          <p:cNvCxnSpPr>
            <a:cxnSpLocks/>
          </p:cNvCxnSpPr>
          <p:nvPr/>
        </p:nvCxnSpPr>
        <p:spPr>
          <a:xfrm>
            <a:off x="6712085" y="2811294"/>
            <a:ext cx="3846826" cy="717316"/>
          </a:xfrm>
          <a:prstGeom prst="bentConnector3">
            <a:avLst>
              <a:gd name="adj1" fmla="val 10183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3E056EDD-AA6C-A58E-8870-D56BAAADF67A}"/>
              </a:ext>
            </a:extLst>
          </p:cNvPr>
          <p:cNvSpPr/>
          <p:nvPr/>
        </p:nvSpPr>
        <p:spPr>
          <a:xfrm>
            <a:off x="10559336" y="3481913"/>
            <a:ext cx="126521" cy="1265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8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5D6A5-2B92-175F-7AE5-10C82CF4C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636FDCF-55D9-8009-7779-0ED8F2BB6088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AE3E9-7B5A-D124-E29A-390560EE14A6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8CF5C90F-A7CD-7B70-E4A8-2D2BD0E88E1F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AF2AEF-3E9A-09AA-3FA1-BC1E3C966F21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 : Espace DSSP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8E89091-D0D9-6E59-AF4F-D322A95A6D0A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ACD53E-67AB-74D9-627A-A0A574ECAA6B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9BD888C-59C3-9F7D-3CA9-9875010C1C98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922A457D-C420-7B9A-F44A-411E69EA6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 descr="Une image contenant capture d’écran, texte&#10;&#10;Le contenu généré par l’IA peut être incorrect.">
              <a:extLst>
                <a:ext uri="{FF2B5EF4-FFF2-40B4-BE49-F238E27FC236}">
                  <a16:creationId xmlns:a16="http://schemas.microsoft.com/office/drawing/2014/main" id="{23EC492C-685C-F240-109F-82EB12AFA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1724025"/>
              <a:ext cx="6848475" cy="3830865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75E5FAC-7B50-3476-BA69-2AFF2709D4B1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BA491EB7-41EA-8A3D-268E-5CC230401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195" y="1730364"/>
            <a:ext cx="6860856" cy="40407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E853FE-2E00-AA60-9F4B-EF7EBE66802A}"/>
              </a:ext>
            </a:extLst>
          </p:cNvPr>
          <p:cNvSpPr txBox="1"/>
          <p:nvPr/>
        </p:nvSpPr>
        <p:spPr>
          <a:xfrm>
            <a:off x="9976703" y="3639457"/>
            <a:ext cx="1772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Suivi de l’avancement de la saisie des DP</a:t>
            </a:r>
          </a:p>
        </p:txBody>
      </p:sp>
      <p:sp>
        <p:nvSpPr>
          <p:cNvPr id="3" name="Rectangle à coins arrondis 23">
            <a:extLst>
              <a:ext uri="{FF2B5EF4-FFF2-40B4-BE49-F238E27FC236}">
                <a16:creationId xmlns:a16="http://schemas.microsoft.com/office/drawing/2014/main" id="{C28BF248-46C8-06E3-B9EB-FB56B4B811E7}"/>
              </a:ext>
            </a:extLst>
          </p:cNvPr>
          <p:cNvSpPr/>
          <p:nvPr/>
        </p:nvSpPr>
        <p:spPr>
          <a:xfrm>
            <a:off x="7072010" y="2185825"/>
            <a:ext cx="1684490" cy="1121579"/>
          </a:xfrm>
          <a:prstGeom prst="roundRect">
            <a:avLst>
              <a:gd name="adj" fmla="val 345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20E1E24B-6C61-6385-ADE9-6645708E98D5}"/>
              </a:ext>
            </a:extLst>
          </p:cNvPr>
          <p:cNvCxnSpPr>
            <a:cxnSpLocks/>
          </p:cNvCxnSpPr>
          <p:nvPr/>
        </p:nvCxnSpPr>
        <p:spPr>
          <a:xfrm>
            <a:off x="8756500" y="2599769"/>
            <a:ext cx="2069966" cy="892296"/>
          </a:xfrm>
          <a:prstGeom prst="bentConnector3">
            <a:avLst>
              <a:gd name="adj1" fmla="val 10263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746EF41F-8501-04F0-A4F9-291336C7DFAD}"/>
              </a:ext>
            </a:extLst>
          </p:cNvPr>
          <p:cNvSpPr/>
          <p:nvPr/>
        </p:nvSpPr>
        <p:spPr>
          <a:xfrm>
            <a:off x="10826891" y="3445368"/>
            <a:ext cx="126521" cy="1265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6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24EBB-C0E4-7303-5738-39A704877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9A86122-7AAB-2040-095C-9A64536C7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5" name="Image 4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436B2027-957A-1071-9375-5D9661A8D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4F01E5-E46E-6761-996F-49148A9C7F4D}"/>
              </a:ext>
            </a:extLst>
          </p:cNvPr>
          <p:cNvSpPr/>
          <p:nvPr/>
        </p:nvSpPr>
        <p:spPr>
          <a:xfrm>
            <a:off x="740228" y="0"/>
            <a:ext cx="11669485" cy="6858000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1B1EB-5F35-CC20-7E38-CCEDB4FE0139}"/>
              </a:ext>
            </a:extLst>
          </p:cNvPr>
          <p:cNvSpPr/>
          <p:nvPr/>
        </p:nvSpPr>
        <p:spPr>
          <a:xfrm>
            <a:off x="9788273" y="1889890"/>
            <a:ext cx="791768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Graphique 10">
            <a:extLst>
              <a:ext uri="{FF2B5EF4-FFF2-40B4-BE49-F238E27FC236}">
                <a16:creationId xmlns:a16="http://schemas.microsoft.com/office/drawing/2014/main" id="{39C20F03-C763-CEB7-BC48-79F8901FA451}"/>
              </a:ext>
            </a:extLst>
          </p:cNvPr>
          <p:cNvSpPr/>
          <p:nvPr/>
        </p:nvSpPr>
        <p:spPr>
          <a:xfrm>
            <a:off x="6473228" y="1625081"/>
            <a:ext cx="7917685" cy="2784215"/>
          </a:xfrm>
          <a:custGeom>
            <a:avLst/>
            <a:gdLst>
              <a:gd name="connsiteX0" fmla="*/ 4663466 w 7047023"/>
              <a:gd name="connsiteY0" fmla="*/ 0 h 3093675"/>
              <a:gd name="connsiteX1" fmla="*/ 0 w 7047023"/>
              <a:gd name="connsiteY1" fmla="*/ 0 h 3093675"/>
              <a:gd name="connsiteX2" fmla="*/ 0 w 7047023"/>
              <a:gd name="connsiteY2" fmla="*/ 3093676 h 3093675"/>
              <a:gd name="connsiteX3" fmla="*/ 3426140 w 7047023"/>
              <a:gd name="connsiteY3" fmla="*/ 3093676 h 3093675"/>
              <a:gd name="connsiteX4" fmla="*/ 4319884 w 7047023"/>
              <a:gd name="connsiteY4" fmla="*/ 2154025 h 3093675"/>
              <a:gd name="connsiteX5" fmla="*/ 4847093 w 7047023"/>
              <a:gd name="connsiteY5" fmla="*/ 538327 h 3093675"/>
              <a:gd name="connsiteX6" fmla="*/ 7047024 w 7047023"/>
              <a:gd name="connsiteY6" fmla="*/ 538327 h 3093675"/>
              <a:gd name="connsiteX7" fmla="*/ 7047024 w 7047023"/>
              <a:gd name="connsiteY7" fmla="*/ 0 h 3093675"/>
              <a:gd name="connsiteX8" fmla="*/ 4663825 w 7047023"/>
              <a:gd name="connsiteY8" fmla="*/ 0 h 3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7023" h="3093675">
                <a:moveTo>
                  <a:pt x="4663466" y="0"/>
                </a:moveTo>
                <a:lnTo>
                  <a:pt x="0" y="0"/>
                </a:lnTo>
                <a:lnTo>
                  <a:pt x="0" y="3093676"/>
                </a:lnTo>
                <a:lnTo>
                  <a:pt x="3426140" y="3093676"/>
                </a:lnTo>
                <a:cubicBezTo>
                  <a:pt x="3426140" y="3093676"/>
                  <a:pt x="4148093" y="3059246"/>
                  <a:pt x="4319884" y="2154025"/>
                </a:cubicBezTo>
                <a:cubicBezTo>
                  <a:pt x="4491675" y="1248804"/>
                  <a:pt x="4423174" y="584234"/>
                  <a:pt x="4847093" y="538327"/>
                </a:cubicBezTo>
                <a:cubicBezTo>
                  <a:pt x="5271012" y="492420"/>
                  <a:pt x="7047024" y="538327"/>
                  <a:pt x="7047024" y="538327"/>
                </a:cubicBezTo>
                <a:lnTo>
                  <a:pt x="7047024" y="0"/>
                </a:lnTo>
                <a:lnTo>
                  <a:pt x="4663825" y="0"/>
                </a:lnTo>
                <a:close/>
              </a:path>
            </a:pathLst>
          </a:custGeom>
          <a:solidFill>
            <a:srgbClr val="3E5DA3"/>
          </a:solidFill>
          <a:ln w="3586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2ABAE3-B42C-F53E-9C6F-4C6D043D73E2}"/>
              </a:ext>
            </a:extLst>
          </p:cNvPr>
          <p:cNvSpPr txBox="1"/>
          <p:nvPr/>
        </p:nvSpPr>
        <p:spPr>
          <a:xfrm>
            <a:off x="7278601" y="2037457"/>
            <a:ext cx="45366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Tableaux de bord: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Vue d’ensemble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Cartographie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Statistiques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2054834-0CFF-F75A-055F-5456257DE763}"/>
              </a:ext>
            </a:extLst>
          </p:cNvPr>
          <p:cNvSpPr/>
          <p:nvPr/>
        </p:nvSpPr>
        <p:spPr>
          <a:xfrm rot="5400000">
            <a:off x="6574991" y="2318067"/>
            <a:ext cx="881615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846B70-2AD7-A3FC-8B04-AD6EBB2BAE7C}"/>
              </a:ext>
            </a:extLst>
          </p:cNvPr>
          <p:cNvSpPr txBox="1"/>
          <p:nvPr/>
        </p:nvSpPr>
        <p:spPr>
          <a:xfrm>
            <a:off x="6809284" y="2169298"/>
            <a:ext cx="42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994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AC41C-9FE9-5EA8-0BDB-57F2912B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55CD6886-5434-1505-D0D2-74D0A79A3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BBEBE3-BBC4-A8F2-8287-A2002A1C6E7A}"/>
              </a:ext>
            </a:extLst>
          </p:cNvPr>
          <p:cNvSpPr/>
          <p:nvPr/>
        </p:nvSpPr>
        <p:spPr>
          <a:xfrm>
            <a:off x="3890865" y="-1208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Graphique 15">
            <a:extLst>
              <a:ext uri="{FF2B5EF4-FFF2-40B4-BE49-F238E27FC236}">
                <a16:creationId xmlns:a16="http://schemas.microsoft.com/office/drawing/2014/main" id="{EF00F09E-4DA9-AEFF-D2B8-4F160CEF5B9E}"/>
              </a:ext>
            </a:extLst>
          </p:cNvPr>
          <p:cNvSpPr/>
          <p:nvPr/>
        </p:nvSpPr>
        <p:spPr>
          <a:xfrm>
            <a:off x="-1280161" y="-1043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195B1D-5DFC-E614-A4D2-4720BB084106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Vue d’ensemble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0BF5EC0-8398-1090-E023-5478A2590443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C6E463D-F611-4209-F3F9-E1A8E81044A1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  <a:endParaRPr lang="fr-FR" sz="20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EB46BA5-15D3-FFED-D8D4-B6533D76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162" y="1159619"/>
            <a:ext cx="7701488" cy="530890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8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85A9D-60EE-A126-6FDE-43E5396C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60071C6-86B8-FD1C-4722-C25D5E0A79A7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E5F99-59D0-2BD2-5798-899CBDE6B7EE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AD993A2D-82FE-3023-C290-2CFE517C2328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D4CDD7-F256-A99E-4AC5-1C0E0BBC0451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Barre latérale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0776B2-032D-BA55-A423-2ECEEC912230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7F350B-7E88-C3A6-CC5D-966391D8E0F1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EFED995-A0F2-3B8D-C0C5-A4263AAF5F95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57C79744-8205-95C6-BADE-DDE37995A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D385F6E-7C78-836D-C86F-6D478BB4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0273" y="1724025"/>
              <a:ext cx="6858559" cy="3966656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3CD8B6E-AEE7-43EE-D426-0283463762A9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69A0C50-1B55-2CDA-A367-15ACDDF30B3E}"/>
              </a:ext>
            </a:extLst>
          </p:cNvPr>
          <p:cNvGrpSpPr/>
          <p:nvPr/>
        </p:nvGrpSpPr>
        <p:grpSpPr>
          <a:xfrm>
            <a:off x="248205" y="1760950"/>
            <a:ext cx="2741658" cy="1666219"/>
            <a:chOff x="248205" y="1760950"/>
            <a:chExt cx="2741658" cy="1666219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B0EEBDD-2B62-8F77-D797-EEBFBC90061C}"/>
                </a:ext>
              </a:extLst>
            </p:cNvPr>
            <p:cNvGrpSpPr/>
            <p:nvPr/>
          </p:nvGrpSpPr>
          <p:grpSpPr>
            <a:xfrm>
              <a:off x="946498" y="1760950"/>
              <a:ext cx="2043365" cy="249133"/>
              <a:chOff x="2476013" y="2020365"/>
              <a:chExt cx="2043365" cy="249133"/>
            </a:xfrm>
          </p:grpSpPr>
          <p:sp>
            <p:nvSpPr>
              <p:cNvPr id="18" name="Rectangle à coins arrondis 23">
                <a:extLst>
                  <a:ext uri="{FF2B5EF4-FFF2-40B4-BE49-F238E27FC236}">
                    <a16:creationId xmlns:a16="http://schemas.microsoft.com/office/drawing/2014/main" id="{0856A314-022D-5523-EF71-E51718B0369D}"/>
                  </a:ext>
                </a:extLst>
              </p:cNvPr>
              <p:cNvSpPr/>
              <p:nvPr/>
            </p:nvSpPr>
            <p:spPr>
              <a:xfrm>
                <a:off x="4167940" y="2020365"/>
                <a:ext cx="351438" cy="203771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2028F4E-146A-A24E-65A5-0A4357C207A4}"/>
                  </a:ext>
                </a:extLst>
              </p:cNvPr>
              <p:cNvSpPr/>
              <p:nvPr/>
            </p:nvSpPr>
            <p:spPr>
              <a:xfrm>
                <a:off x="2476013" y="2197498"/>
                <a:ext cx="72000" cy="72000"/>
              </a:xfrm>
              <a:prstGeom prst="ellipse">
                <a:avLst/>
              </a:prstGeom>
              <a:solidFill>
                <a:srgbClr val="FCBF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 </a:t>
                </a:r>
              </a:p>
            </p:txBody>
          </p:sp>
          <p:cxnSp>
            <p:nvCxnSpPr>
              <p:cNvPr id="20" name="Connecteur : en angle 19">
                <a:extLst>
                  <a:ext uri="{FF2B5EF4-FFF2-40B4-BE49-F238E27FC236}">
                    <a16:creationId xmlns:a16="http://schemas.microsoft.com/office/drawing/2014/main" id="{39D2AB91-C7DD-0519-9FF5-65707E74B4A5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rot="10800000" flipV="1">
                <a:off x="2512014" y="2122250"/>
                <a:ext cx="1655927" cy="101881"/>
              </a:xfrm>
              <a:prstGeom prst="bentConnector3">
                <a:avLst>
                  <a:gd name="adj1" fmla="val 100160"/>
                </a:avLst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3219BC4-7866-B601-34AC-3486A3972E27}"/>
                </a:ext>
              </a:extLst>
            </p:cNvPr>
            <p:cNvSpPr txBox="1"/>
            <p:nvPr/>
          </p:nvSpPr>
          <p:spPr>
            <a:xfrm>
              <a:off x="248205" y="2042174"/>
              <a:ext cx="223147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Le bouton Menu: 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/>
              </a:r>
              <a:br>
                <a:rPr lang="fr-FR" sz="1200" dirty="0">
                  <a:solidFill>
                    <a:schemeClr val="bg1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r>
                <a:rPr lang="fr-FR" sz="1200" dirty="0">
                  <a:solidFill>
                    <a:srgbClr val="3E5DA3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Permet d’afficher toutes les catégories et sous catégories de chaque Axe avec possibilité de mentionner les indicateurs favoris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FA28C-E770-C9BC-BDEF-52A16E36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DEFC7F6-0912-4955-60A6-DF647BCE9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976" y="1175726"/>
            <a:ext cx="7701488" cy="530890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pic>
        <p:nvPicPr>
          <p:cNvPr id="3" name="Image 2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9901A07D-72FC-6720-5ADA-AA7A357CA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332" y="-275684"/>
            <a:ext cx="13150332" cy="877500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66FF7B7-62DE-A83C-DBC3-68B1F59D3862}"/>
              </a:ext>
            </a:extLst>
          </p:cNvPr>
          <p:cNvGrpSpPr/>
          <p:nvPr/>
        </p:nvGrpSpPr>
        <p:grpSpPr>
          <a:xfrm>
            <a:off x="-1280161" y="-120883"/>
            <a:ext cx="20422895" cy="1019624"/>
            <a:chOff x="-1280161" y="-120883"/>
            <a:chExt cx="20422895" cy="10196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120435E-1038-C159-39F0-CB4FB980EF89}"/>
                </a:ext>
              </a:extLst>
            </p:cNvPr>
            <p:cNvSpPr/>
            <p:nvPr/>
          </p:nvSpPr>
          <p:spPr>
            <a:xfrm>
              <a:off x="3890865" y="-120883"/>
              <a:ext cx="9937476" cy="558815"/>
            </a:xfrm>
            <a:prstGeom prst="rect">
              <a:avLst/>
            </a:prstGeom>
            <a:gradFill flip="none" rotWithShape="1">
              <a:gsLst>
                <a:gs pos="21000">
                  <a:srgbClr val="FCBF1A">
                    <a:shade val="30000"/>
                    <a:satMod val="115000"/>
                  </a:srgbClr>
                </a:gs>
                <a:gs pos="27000">
                  <a:srgbClr val="FCBF1A">
                    <a:shade val="67500"/>
                    <a:satMod val="115000"/>
                  </a:srgbClr>
                </a:gs>
                <a:gs pos="100000">
                  <a:srgbClr val="FCBF1A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raphique 15">
              <a:extLst>
                <a:ext uri="{FF2B5EF4-FFF2-40B4-BE49-F238E27FC236}">
                  <a16:creationId xmlns:a16="http://schemas.microsoft.com/office/drawing/2014/main" id="{BDE28F92-1FBA-7202-D3C1-7C49C7B13F66}"/>
                </a:ext>
              </a:extLst>
            </p:cNvPr>
            <p:cNvSpPr/>
            <p:nvPr/>
          </p:nvSpPr>
          <p:spPr>
            <a:xfrm>
              <a:off x="-1280161" y="-104395"/>
              <a:ext cx="20422895" cy="1002465"/>
            </a:xfrm>
            <a:custGeom>
              <a:avLst/>
              <a:gdLst>
                <a:gd name="connsiteX0" fmla="*/ 11795698 w 11795698"/>
                <a:gd name="connsiteY0" fmla="*/ 0 h 578996"/>
                <a:gd name="connsiteX1" fmla="*/ 0 w 11795698"/>
                <a:gd name="connsiteY1" fmla="*/ 0 h 578996"/>
                <a:gd name="connsiteX2" fmla="*/ 0 w 11795698"/>
                <a:gd name="connsiteY2" fmla="*/ 578996 h 578996"/>
                <a:gd name="connsiteX3" fmla="*/ 2942040 w 11795698"/>
                <a:gd name="connsiteY3" fmla="*/ 578996 h 578996"/>
                <a:gd name="connsiteX4" fmla="*/ 3509882 w 11795698"/>
                <a:gd name="connsiteY4" fmla="*/ 345097 h 578996"/>
                <a:gd name="connsiteX5" fmla="*/ 4055414 w 11795698"/>
                <a:gd name="connsiteY5" fmla="*/ 189281 h 578996"/>
                <a:gd name="connsiteX6" fmla="*/ 11795349 w 11795698"/>
                <a:gd name="connsiteY6" fmla="*/ 189281 h 578996"/>
                <a:gd name="connsiteX7" fmla="*/ 11795349 w 11795698"/>
                <a:gd name="connsiteY7" fmla="*/ 0 h 5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95698" h="578996">
                  <a:moveTo>
                    <a:pt x="11795698" y="0"/>
                  </a:moveTo>
                  <a:lnTo>
                    <a:pt x="0" y="0"/>
                  </a:lnTo>
                  <a:lnTo>
                    <a:pt x="0" y="578996"/>
                  </a:lnTo>
                  <a:lnTo>
                    <a:pt x="2942040" y="578996"/>
                  </a:lnTo>
                  <a:cubicBezTo>
                    <a:pt x="2942040" y="578996"/>
                    <a:pt x="3298292" y="556687"/>
                    <a:pt x="3509882" y="345097"/>
                  </a:cubicBezTo>
                  <a:cubicBezTo>
                    <a:pt x="3721472" y="133507"/>
                    <a:pt x="3788399" y="200435"/>
                    <a:pt x="4055414" y="189281"/>
                  </a:cubicBezTo>
                  <a:cubicBezTo>
                    <a:pt x="4322429" y="178126"/>
                    <a:pt x="11795349" y="189281"/>
                    <a:pt x="11795349" y="189281"/>
                  </a:cubicBezTo>
                  <a:lnTo>
                    <a:pt x="11795349" y="0"/>
                  </a:lnTo>
                  <a:close/>
                </a:path>
              </a:pathLst>
            </a:custGeom>
            <a:solidFill>
              <a:srgbClr val="3E5DA3"/>
            </a:solidFill>
            <a:ln w="34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967C12F-EAAD-2D79-9E71-FF1C5D7EF1D9}"/>
                </a:ext>
              </a:extLst>
            </p:cNvPr>
            <p:cNvSpPr txBox="1"/>
            <p:nvPr/>
          </p:nvSpPr>
          <p:spPr>
            <a:xfrm>
              <a:off x="1123724" y="67744"/>
              <a:ext cx="5017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PLATEFORME TBS : </a:t>
              </a:r>
            </a:p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Vue d’ensemble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31885A5-5D37-1C66-8C18-5FE28D18CD75}"/>
                </a:ext>
              </a:extLst>
            </p:cNvPr>
            <p:cNvSpPr/>
            <p:nvPr/>
          </p:nvSpPr>
          <p:spPr>
            <a:xfrm>
              <a:off x="-634482" y="207397"/>
              <a:ext cx="1483568" cy="430124"/>
            </a:xfrm>
            <a:prstGeom prst="roundRect">
              <a:avLst>
                <a:gd name="adj" fmla="val 50000"/>
              </a:avLst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5E4B596-7570-A90F-9FDD-B755F1414896}"/>
                </a:ext>
              </a:extLst>
            </p:cNvPr>
            <p:cNvSpPr txBox="1"/>
            <p:nvPr/>
          </p:nvSpPr>
          <p:spPr>
            <a:xfrm>
              <a:off x="371222" y="207397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  <a:endParaRPr lang="fr-FR" sz="20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5D43944-1C9C-A840-4E06-E67A4C67733E}"/>
              </a:ext>
            </a:extLst>
          </p:cNvPr>
          <p:cNvSpPr/>
          <p:nvPr/>
        </p:nvSpPr>
        <p:spPr>
          <a:xfrm>
            <a:off x="-396259" y="-561469"/>
            <a:ext cx="12910088" cy="7607639"/>
          </a:xfrm>
          <a:prstGeom prst="rect">
            <a:avLst/>
          </a:prstGeom>
          <a:solidFill>
            <a:srgbClr val="0D0D0D">
              <a:alpha val="83137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434B47-9D00-111D-06DF-88E3C5676B81}"/>
              </a:ext>
            </a:extLst>
          </p:cNvPr>
          <p:cNvSpPr txBox="1"/>
          <p:nvPr/>
        </p:nvSpPr>
        <p:spPr>
          <a:xfrm>
            <a:off x="5902794" y="2308747"/>
            <a:ext cx="5250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Le filtre : </a:t>
            </a:r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/>
            </a:r>
            <a:b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Permet de filtrer le Tableau de bord selon certains axes d’analyse (</a:t>
            </a:r>
            <a:r>
              <a:rPr lang="fr-FR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cycle,milieu,AREF</a:t>
            </a:r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…)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3EB6DE6-677C-1D9E-848F-0EC232412741}"/>
              </a:ext>
            </a:extLst>
          </p:cNvPr>
          <p:cNvGrpSpPr/>
          <p:nvPr/>
        </p:nvGrpSpPr>
        <p:grpSpPr>
          <a:xfrm>
            <a:off x="2493581" y="1057374"/>
            <a:ext cx="1590313" cy="5599070"/>
            <a:chOff x="1944820" y="1172249"/>
            <a:chExt cx="1590313" cy="559907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ACB1F6F5-21D4-8A13-ADC5-2D596D88FF5D}"/>
                </a:ext>
              </a:extLst>
            </p:cNvPr>
            <p:cNvSpPr/>
            <p:nvPr/>
          </p:nvSpPr>
          <p:spPr>
            <a:xfrm>
              <a:off x="1944820" y="1172249"/>
              <a:ext cx="1590313" cy="5599070"/>
            </a:xfrm>
            <a:prstGeom prst="roundRect">
              <a:avLst>
                <a:gd name="adj" fmla="val 54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5E955DFB-27CE-6214-90AA-5C0B215E7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969" y="1319455"/>
              <a:ext cx="1466013" cy="5415273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5D434B47-9D00-111D-06DF-88E3C5676B81}"/>
              </a:ext>
            </a:extLst>
          </p:cNvPr>
          <p:cNvSpPr txBox="1"/>
          <p:nvPr/>
        </p:nvSpPr>
        <p:spPr>
          <a:xfrm>
            <a:off x="5902794" y="4764792"/>
            <a:ext cx="5250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Pour visualiser les informations relatives aux établissements pionniers, sélectionner « oui » dans le combo 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2387601" y="6212311"/>
            <a:ext cx="1803400" cy="40754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315C8CB5-8FA1-3F61-69BD-67F5B2381FE0}"/>
              </a:ext>
            </a:extLst>
          </p:cNvPr>
          <p:cNvGrpSpPr/>
          <p:nvPr/>
        </p:nvGrpSpPr>
        <p:grpSpPr>
          <a:xfrm flipV="1">
            <a:off x="4069831" y="1617699"/>
            <a:ext cx="2336422" cy="602644"/>
            <a:chOff x="4203006" y="3506627"/>
            <a:chExt cx="2336422" cy="520465"/>
          </a:xfrm>
        </p:grpSpPr>
        <p:cxnSp>
          <p:nvCxnSpPr>
            <p:cNvPr id="29" name="Connecteur : en angle 4">
              <a:extLst>
                <a:ext uri="{FF2B5EF4-FFF2-40B4-BE49-F238E27FC236}">
                  <a16:creationId xmlns:a16="http://schemas.microsoft.com/office/drawing/2014/main" id="{36841F3F-B706-FC9B-C8D0-5D2849097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3006" y="3519555"/>
              <a:ext cx="2288343" cy="507537"/>
            </a:xfrm>
            <a:prstGeom prst="bentConnector3">
              <a:avLst>
                <a:gd name="adj1" fmla="val 10056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>
              <a:off x="6460235" y="3506627"/>
              <a:ext cx="79193" cy="77683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15C8CB5-8FA1-3F61-69BD-67F5B2381FE0}"/>
              </a:ext>
            </a:extLst>
          </p:cNvPr>
          <p:cNvGrpSpPr/>
          <p:nvPr/>
        </p:nvGrpSpPr>
        <p:grpSpPr>
          <a:xfrm>
            <a:off x="4179229" y="5813438"/>
            <a:ext cx="2336422" cy="602644"/>
            <a:chOff x="4203006" y="3506627"/>
            <a:chExt cx="2336422" cy="520465"/>
          </a:xfrm>
        </p:grpSpPr>
        <p:cxnSp>
          <p:nvCxnSpPr>
            <p:cNvPr id="32" name="Connecteur : en angle 4">
              <a:extLst>
                <a:ext uri="{FF2B5EF4-FFF2-40B4-BE49-F238E27FC236}">
                  <a16:creationId xmlns:a16="http://schemas.microsoft.com/office/drawing/2014/main" id="{36841F3F-B706-FC9B-C8D0-5D2849097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3006" y="3519555"/>
              <a:ext cx="2288343" cy="507537"/>
            </a:xfrm>
            <a:prstGeom prst="bentConnector3">
              <a:avLst>
                <a:gd name="adj1" fmla="val 10056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>
              <a:off x="6460235" y="3506627"/>
              <a:ext cx="79193" cy="77683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0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FA28C-E770-C9BC-BDEF-52A16E36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DEFC7F6-0912-4955-60A6-DF647BCE9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976" y="1175726"/>
            <a:ext cx="7701488" cy="530890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pic>
        <p:nvPicPr>
          <p:cNvPr id="3" name="Image 2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9901A07D-72FC-6720-5ADA-AA7A357CA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332" y="-275684"/>
            <a:ext cx="13150332" cy="877500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66FF7B7-62DE-A83C-DBC3-68B1F59D3862}"/>
              </a:ext>
            </a:extLst>
          </p:cNvPr>
          <p:cNvGrpSpPr/>
          <p:nvPr/>
        </p:nvGrpSpPr>
        <p:grpSpPr>
          <a:xfrm>
            <a:off x="-1280161" y="-120883"/>
            <a:ext cx="20422895" cy="1019624"/>
            <a:chOff x="-1280161" y="-120883"/>
            <a:chExt cx="20422895" cy="10196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120435E-1038-C159-39F0-CB4FB980EF89}"/>
                </a:ext>
              </a:extLst>
            </p:cNvPr>
            <p:cNvSpPr/>
            <p:nvPr/>
          </p:nvSpPr>
          <p:spPr>
            <a:xfrm>
              <a:off x="3890865" y="-120883"/>
              <a:ext cx="9937476" cy="558815"/>
            </a:xfrm>
            <a:prstGeom prst="rect">
              <a:avLst/>
            </a:prstGeom>
            <a:gradFill flip="none" rotWithShape="1">
              <a:gsLst>
                <a:gs pos="21000">
                  <a:srgbClr val="FCBF1A">
                    <a:shade val="30000"/>
                    <a:satMod val="115000"/>
                  </a:srgbClr>
                </a:gs>
                <a:gs pos="27000">
                  <a:srgbClr val="FCBF1A">
                    <a:shade val="67500"/>
                    <a:satMod val="115000"/>
                  </a:srgbClr>
                </a:gs>
                <a:gs pos="100000">
                  <a:srgbClr val="FCBF1A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raphique 15">
              <a:extLst>
                <a:ext uri="{FF2B5EF4-FFF2-40B4-BE49-F238E27FC236}">
                  <a16:creationId xmlns:a16="http://schemas.microsoft.com/office/drawing/2014/main" id="{BDE28F92-1FBA-7202-D3C1-7C49C7B13F66}"/>
                </a:ext>
              </a:extLst>
            </p:cNvPr>
            <p:cNvSpPr/>
            <p:nvPr/>
          </p:nvSpPr>
          <p:spPr>
            <a:xfrm>
              <a:off x="-1280161" y="-104395"/>
              <a:ext cx="20422895" cy="1002465"/>
            </a:xfrm>
            <a:custGeom>
              <a:avLst/>
              <a:gdLst>
                <a:gd name="connsiteX0" fmla="*/ 11795698 w 11795698"/>
                <a:gd name="connsiteY0" fmla="*/ 0 h 578996"/>
                <a:gd name="connsiteX1" fmla="*/ 0 w 11795698"/>
                <a:gd name="connsiteY1" fmla="*/ 0 h 578996"/>
                <a:gd name="connsiteX2" fmla="*/ 0 w 11795698"/>
                <a:gd name="connsiteY2" fmla="*/ 578996 h 578996"/>
                <a:gd name="connsiteX3" fmla="*/ 2942040 w 11795698"/>
                <a:gd name="connsiteY3" fmla="*/ 578996 h 578996"/>
                <a:gd name="connsiteX4" fmla="*/ 3509882 w 11795698"/>
                <a:gd name="connsiteY4" fmla="*/ 345097 h 578996"/>
                <a:gd name="connsiteX5" fmla="*/ 4055414 w 11795698"/>
                <a:gd name="connsiteY5" fmla="*/ 189281 h 578996"/>
                <a:gd name="connsiteX6" fmla="*/ 11795349 w 11795698"/>
                <a:gd name="connsiteY6" fmla="*/ 189281 h 578996"/>
                <a:gd name="connsiteX7" fmla="*/ 11795349 w 11795698"/>
                <a:gd name="connsiteY7" fmla="*/ 0 h 5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95698" h="578996">
                  <a:moveTo>
                    <a:pt x="11795698" y="0"/>
                  </a:moveTo>
                  <a:lnTo>
                    <a:pt x="0" y="0"/>
                  </a:lnTo>
                  <a:lnTo>
                    <a:pt x="0" y="578996"/>
                  </a:lnTo>
                  <a:lnTo>
                    <a:pt x="2942040" y="578996"/>
                  </a:lnTo>
                  <a:cubicBezTo>
                    <a:pt x="2942040" y="578996"/>
                    <a:pt x="3298292" y="556687"/>
                    <a:pt x="3509882" y="345097"/>
                  </a:cubicBezTo>
                  <a:cubicBezTo>
                    <a:pt x="3721472" y="133507"/>
                    <a:pt x="3788399" y="200435"/>
                    <a:pt x="4055414" y="189281"/>
                  </a:cubicBezTo>
                  <a:cubicBezTo>
                    <a:pt x="4322429" y="178126"/>
                    <a:pt x="11795349" y="189281"/>
                    <a:pt x="11795349" y="189281"/>
                  </a:cubicBezTo>
                  <a:lnTo>
                    <a:pt x="11795349" y="0"/>
                  </a:lnTo>
                  <a:close/>
                </a:path>
              </a:pathLst>
            </a:custGeom>
            <a:solidFill>
              <a:srgbClr val="3E5DA3"/>
            </a:solidFill>
            <a:ln w="34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967C12F-EAAD-2D79-9E71-FF1C5D7EF1D9}"/>
                </a:ext>
              </a:extLst>
            </p:cNvPr>
            <p:cNvSpPr txBox="1"/>
            <p:nvPr/>
          </p:nvSpPr>
          <p:spPr>
            <a:xfrm>
              <a:off x="1123724" y="67744"/>
              <a:ext cx="5017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PLATEFORME TBS : </a:t>
              </a:r>
            </a:p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Vue d’ensemble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31885A5-5D37-1C66-8C18-5FE28D18CD75}"/>
                </a:ext>
              </a:extLst>
            </p:cNvPr>
            <p:cNvSpPr/>
            <p:nvPr/>
          </p:nvSpPr>
          <p:spPr>
            <a:xfrm>
              <a:off x="-634482" y="207397"/>
              <a:ext cx="1483568" cy="430124"/>
            </a:xfrm>
            <a:prstGeom prst="roundRect">
              <a:avLst>
                <a:gd name="adj" fmla="val 50000"/>
              </a:avLst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5E4B596-7570-A90F-9FDD-B755F1414896}"/>
                </a:ext>
              </a:extLst>
            </p:cNvPr>
            <p:cNvSpPr txBox="1"/>
            <p:nvPr/>
          </p:nvSpPr>
          <p:spPr>
            <a:xfrm>
              <a:off x="371222" y="207397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  <a:endParaRPr lang="fr-FR" sz="20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5D43944-1C9C-A840-4E06-E67A4C67733E}"/>
              </a:ext>
            </a:extLst>
          </p:cNvPr>
          <p:cNvSpPr/>
          <p:nvPr/>
        </p:nvSpPr>
        <p:spPr>
          <a:xfrm>
            <a:off x="-958332" y="-724192"/>
            <a:ext cx="13150332" cy="7933784"/>
          </a:xfrm>
          <a:prstGeom prst="rect">
            <a:avLst/>
          </a:prstGeom>
          <a:solidFill>
            <a:srgbClr val="0D0D0D">
              <a:alpha val="83137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     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434B47-9D00-111D-06DF-88E3C5676B81}"/>
              </a:ext>
            </a:extLst>
          </p:cNvPr>
          <p:cNvSpPr txBox="1"/>
          <p:nvPr/>
        </p:nvSpPr>
        <p:spPr>
          <a:xfrm>
            <a:off x="5253855" y="2104492"/>
            <a:ext cx="397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Cliquez sur ce bouton pour vider tous les filtres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15C8CB5-8FA1-3F61-69BD-67F5B2381FE0}"/>
              </a:ext>
            </a:extLst>
          </p:cNvPr>
          <p:cNvGrpSpPr/>
          <p:nvPr/>
        </p:nvGrpSpPr>
        <p:grpSpPr>
          <a:xfrm flipV="1">
            <a:off x="4060128" y="1299887"/>
            <a:ext cx="2336422" cy="602644"/>
            <a:chOff x="4203006" y="3506627"/>
            <a:chExt cx="2336422" cy="520465"/>
          </a:xfrm>
        </p:grpSpPr>
        <p:cxnSp>
          <p:nvCxnSpPr>
            <p:cNvPr id="5" name="Connecteur : en angle 4">
              <a:extLst>
                <a:ext uri="{FF2B5EF4-FFF2-40B4-BE49-F238E27FC236}">
                  <a16:creationId xmlns:a16="http://schemas.microsoft.com/office/drawing/2014/main" id="{36841F3F-B706-FC9B-C8D0-5D2849097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3006" y="3519555"/>
              <a:ext cx="2288343" cy="507537"/>
            </a:xfrm>
            <a:prstGeom prst="bentConnector3">
              <a:avLst>
                <a:gd name="adj1" fmla="val 10056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>
              <a:off x="6460235" y="3506627"/>
              <a:ext cx="79193" cy="77683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3EB6DE6-677C-1D9E-848F-0EC232412741}"/>
              </a:ext>
            </a:extLst>
          </p:cNvPr>
          <p:cNvGrpSpPr/>
          <p:nvPr/>
        </p:nvGrpSpPr>
        <p:grpSpPr>
          <a:xfrm>
            <a:off x="2493581" y="1057374"/>
            <a:ext cx="1590313" cy="5599070"/>
            <a:chOff x="1944820" y="1172249"/>
            <a:chExt cx="1590313" cy="559907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ACB1F6F5-21D4-8A13-ADC5-2D596D88FF5D}"/>
                </a:ext>
              </a:extLst>
            </p:cNvPr>
            <p:cNvSpPr/>
            <p:nvPr/>
          </p:nvSpPr>
          <p:spPr>
            <a:xfrm>
              <a:off x="1944820" y="1172249"/>
              <a:ext cx="1590313" cy="5599070"/>
            </a:xfrm>
            <a:prstGeom prst="roundRect">
              <a:avLst>
                <a:gd name="adj" fmla="val 54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5E955DFB-27CE-6214-90AA-5C0B215E7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969" y="1319455"/>
              <a:ext cx="1466013" cy="5415273"/>
            </a:xfrm>
            <a:prstGeom prst="rect">
              <a:avLst/>
            </a:prstGeom>
          </p:spPr>
        </p:pic>
      </p:grpSp>
      <p:sp>
        <p:nvSpPr>
          <p:cNvPr id="7" name="Rectangle à coins arrondis 6"/>
          <p:cNvSpPr/>
          <p:nvPr/>
        </p:nvSpPr>
        <p:spPr>
          <a:xfrm>
            <a:off x="2586034" y="1131581"/>
            <a:ext cx="1393911" cy="31145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D434B47-9D00-111D-06DF-88E3C5676B81}"/>
              </a:ext>
            </a:extLst>
          </p:cNvPr>
          <p:cNvSpPr txBox="1"/>
          <p:nvPr/>
        </p:nvSpPr>
        <p:spPr>
          <a:xfrm>
            <a:off x="5253855" y="5507935"/>
            <a:ext cx="525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Pour effectuer une sélection multiple, cliquez sur Ctrl puis sur les champs souhaités 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11026" t="5874" r="12659" b="3226"/>
          <a:stretch/>
        </p:blipFill>
        <p:spPr>
          <a:xfrm>
            <a:off x="2733869" y="3912216"/>
            <a:ext cx="1381100" cy="1610436"/>
          </a:xfrm>
          <a:prstGeom prst="rect">
            <a:avLst/>
          </a:prstGeom>
          <a:ln>
            <a:solidFill>
              <a:srgbClr val="FFC000"/>
            </a:solidFill>
          </a:ln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315C8CB5-8FA1-3F61-69BD-67F5B2381FE0}"/>
              </a:ext>
            </a:extLst>
          </p:cNvPr>
          <p:cNvGrpSpPr/>
          <p:nvPr/>
        </p:nvGrpSpPr>
        <p:grpSpPr>
          <a:xfrm flipV="1">
            <a:off x="4114969" y="4766463"/>
            <a:ext cx="2336422" cy="602644"/>
            <a:chOff x="4203006" y="3506627"/>
            <a:chExt cx="2336422" cy="520465"/>
          </a:xfrm>
        </p:grpSpPr>
        <p:cxnSp>
          <p:nvCxnSpPr>
            <p:cNvPr id="29" name="Connecteur : en angle 4">
              <a:extLst>
                <a:ext uri="{FF2B5EF4-FFF2-40B4-BE49-F238E27FC236}">
                  <a16:creationId xmlns:a16="http://schemas.microsoft.com/office/drawing/2014/main" id="{36841F3F-B706-FC9B-C8D0-5D2849097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3006" y="3519555"/>
              <a:ext cx="2288343" cy="507537"/>
            </a:xfrm>
            <a:prstGeom prst="bentConnector3">
              <a:avLst>
                <a:gd name="adj1" fmla="val 10056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>
              <a:off x="6460235" y="3506627"/>
              <a:ext cx="79193" cy="77683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0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60AA1-E3E5-800F-3322-18B54F848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420FC27-6570-0ACB-B183-7FA4E3ED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976" y="1175726"/>
            <a:ext cx="7701488" cy="530890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pic>
        <p:nvPicPr>
          <p:cNvPr id="3" name="Image 2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2A6C887B-316F-1EFC-5550-3312DE0E8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332" y="-275684"/>
            <a:ext cx="13150332" cy="877500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8DBB350-BAEB-FC23-9815-DE81F90622E5}"/>
              </a:ext>
            </a:extLst>
          </p:cNvPr>
          <p:cNvGrpSpPr/>
          <p:nvPr/>
        </p:nvGrpSpPr>
        <p:grpSpPr>
          <a:xfrm>
            <a:off x="-1280161" y="-120883"/>
            <a:ext cx="20422895" cy="1019624"/>
            <a:chOff x="-1280161" y="-120883"/>
            <a:chExt cx="20422895" cy="10196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47C0646-51F5-4AA9-0F23-27DE5E6B4A3A}"/>
                </a:ext>
              </a:extLst>
            </p:cNvPr>
            <p:cNvSpPr/>
            <p:nvPr/>
          </p:nvSpPr>
          <p:spPr>
            <a:xfrm>
              <a:off x="3890865" y="-120883"/>
              <a:ext cx="9937476" cy="558815"/>
            </a:xfrm>
            <a:prstGeom prst="rect">
              <a:avLst/>
            </a:prstGeom>
            <a:gradFill flip="none" rotWithShape="1">
              <a:gsLst>
                <a:gs pos="21000">
                  <a:srgbClr val="FCBF1A">
                    <a:shade val="30000"/>
                    <a:satMod val="115000"/>
                  </a:srgbClr>
                </a:gs>
                <a:gs pos="27000">
                  <a:srgbClr val="FCBF1A">
                    <a:shade val="67500"/>
                    <a:satMod val="115000"/>
                  </a:srgbClr>
                </a:gs>
                <a:gs pos="100000">
                  <a:srgbClr val="FCBF1A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raphique 15">
              <a:extLst>
                <a:ext uri="{FF2B5EF4-FFF2-40B4-BE49-F238E27FC236}">
                  <a16:creationId xmlns:a16="http://schemas.microsoft.com/office/drawing/2014/main" id="{3DF8B1F2-1B87-1F0F-D3D6-E9A43EB57D34}"/>
                </a:ext>
              </a:extLst>
            </p:cNvPr>
            <p:cNvSpPr/>
            <p:nvPr/>
          </p:nvSpPr>
          <p:spPr>
            <a:xfrm>
              <a:off x="-1280161" y="-104395"/>
              <a:ext cx="20422895" cy="1002465"/>
            </a:xfrm>
            <a:custGeom>
              <a:avLst/>
              <a:gdLst>
                <a:gd name="connsiteX0" fmla="*/ 11795698 w 11795698"/>
                <a:gd name="connsiteY0" fmla="*/ 0 h 578996"/>
                <a:gd name="connsiteX1" fmla="*/ 0 w 11795698"/>
                <a:gd name="connsiteY1" fmla="*/ 0 h 578996"/>
                <a:gd name="connsiteX2" fmla="*/ 0 w 11795698"/>
                <a:gd name="connsiteY2" fmla="*/ 578996 h 578996"/>
                <a:gd name="connsiteX3" fmla="*/ 2942040 w 11795698"/>
                <a:gd name="connsiteY3" fmla="*/ 578996 h 578996"/>
                <a:gd name="connsiteX4" fmla="*/ 3509882 w 11795698"/>
                <a:gd name="connsiteY4" fmla="*/ 345097 h 578996"/>
                <a:gd name="connsiteX5" fmla="*/ 4055414 w 11795698"/>
                <a:gd name="connsiteY5" fmla="*/ 189281 h 578996"/>
                <a:gd name="connsiteX6" fmla="*/ 11795349 w 11795698"/>
                <a:gd name="connsiteY6" fmla="*/ 189281 h 578996"/>
                <a:gd name="connsiteX7" fmla="*/ 11795349 w 11795698"/>
                <a:gd name="connsiteY7" fmla="*/ 0 h 5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95698" h="578996">
                  <a:moveTo>
                    <a:pt x="11795698" y="0"/>
                  </a:moveTo>
                  <a:lnTo>
                    <a:pt x="0" y="0"/>
                  </a:lnTo>
                  <a:lnTo>
                    <a:pt x="0" y="578996"/>
                  </a:lnTo>
                  <a:lnTo>
                    <a:pt x="2942040" y="578996"/>
                  </a:lnTo>
                  <a:cubicBezTo>
                    <a:pt x="2942040" y="578996"/>
                    <a:pt x="3298292" y="556687"/>
                    <a:pt x="3509882" y="345097"/>
                  </a:cubicBezTo>
                  <a:cubicBezTo>
                    <a:pt x="3721472" y="133507"/>
                    <a:pt x="3788399" y="200435"/>
                    <a:pt x="4055414" y="189281"/>
                  </a:cubicBezTo>
                  <a:cubicBezTo>
                    <a:pt x="4322429" y="178126"/>
                    <a:pt x="11795349" y="189281"/>
                    <a:pt x="11795349" y="189281"/>
                  </a:cubicBezTo>
                  <a:lnTo>
                    <a:pt x="11795349" y="0"/>
                  </a:lnTo>
                  <a:close/>
                </a:path>
              </a:pathLst>
            </a:custGeom>
            <a:solidFill>
              <a:srgbClr val="3E5DA3"/>
            </a:solidFill>
            <a:ln w="34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E8BE823-3FC6-597F-1406-A504BAF34D6F}"/>
                </a:ext>
              </a:extLst>
            </p:cNvPr>
            <p:cNvSpPr txBox="1"/>
            <p:nvPr/>
          </p:nvSpPr>
          <p:spPr>
            <a:xfrm>
              <a:off x="1123724" y="67744"/>
              <a:ext cx="5017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PLATEFORME TBS : </a:t>
              </a:r>
            </a:p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Vue d’ensemble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20F6929-1412-C495-6FAC-7DBA09E5780E}"/>
                </a:ext>
              </a:extLst>
            </p:cNvPr>
            <p:cNvSpPr/>
            <p:nvPr/>
          </p:nvSpPr>
          <p:spPr>
            <a:xfrm>
              <a:off x="-634482" y="207397"/>
              <a:ext cx="1483568" cy="430124"/>
            </a:xfrm>
            <a:prstGeom prst="roundRect">
              <a:avLst>
                <a:gd name="adj" fmla="val 50000"/>
              </a:avLst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E325F2A-A108-0D14-EEE9-CD6D42C68C4B}"/>
                </a:ext>
              </a:extLst>
            </p:cNvPr>
            <p:cNvSpPr txBox="1"/>
            <p:nvPr/>
          </p:nvSpPr>
          <p:spPr>
            <a:xfrm>
              <a:off x="371222" y="207397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  <a:endParaRPr lang="fr-FR" sz="20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673B5F5-1A05-0556-7CCD-CA33CE034A13}"/>
              </a:ext>
            </a:extLst>
          </p:cNvPr>
          <p:cNvSpPr/>
          <p:nvPr/>
        </p:nvSpPr>
        <p:spPr>
          <a:xfrm>
            <a:off x="-396259" y="-561469"/>
            <a:ext cx="12910088" cy="7607639"/>
          </a:xfrm>
          <a:prstGeom prst="rect">
            <a:avLst/>
          </a:prstGeom>
          <a:solidFill>
            <a:srgbClr val="0D0D0D">
              <a:alpha val="83137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AD32A4-61A8-3B89-CBB8-241A643D90B1}"/>
              </a:ext>
            </a:extLst>
          </p:cNvPr>
          <p:cNvSpPr txBox="1"/>
          <p:nvPr/>
        </p:nvSpPr>
        <p:spPr>
          <a:xfrm>
            <a:off x="6198557" y="3750776"/>
            <a:ext cx="454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Pour l’exemple du taux de redoublement, on trouve, l’effectif scolarisé, l’effectif redoublant et le taux de redoublement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F614C-DD8F-9D70-2325-C39C6B7C1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r="622"/>
          <a:stretch/>
        </p:blipFill>
        <p:spPr>
          <a:xfrm>
            <a:off x="1969148" y="2384224"/>
            <a:ext cx="7931876" cy="903812"/>
          </a:xfrm>
          <a:prstGeom prst="roundRect">
            <a:avLst>
              <a:gd name="adj" fmla="val 15008"/>
            </a:avLst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AA290A5-5DD5-9554-F769-E41806EF7DF5}"/>
              </a:ext>
            </a:extLst>
          </p:cNvPr>
          <p:cNvSpPr txBox="1"/>
          <p:nvPr/>
        </p:nvSpPr>
        <p:spPr>
          <a:xfrm>
            <a:off x="3336119" y="5810262"/>
            <a:ext cx="454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Indique l’évolution par rapport à l’année précédente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15C8CB5-8FA1-3F61-69BD-67F5B2381FE0}"/>
              </a:ext>
            </a:extLst>
          </p:cNvPr>
          <p:cNvGrpSpPr/>
          <p:nvPr/>
        </p:nvGrpSpPr>
        <p:grpSpPr>
          <a:xfrm flipV="1">
            <a:off x="4940922" y="3306899"/>
            <a:ext cx="1241371" cy="913666"/>
            <a:chOff x="5111165" y="4456907"/>
            <a:chExt cx="1241371" cy="789075"/>
          </a:xfrm>
        </p:grpSpPr>
        <p:cxnSp>
          <p:nvCxnSpPr>
            <p:cNvPr id="24" name="Connecteur : en angle 4">
              <a:extLst>
                <a:ext uri="{FF2B5EF4-FFF2-40B4-BE49-F238E27FC236}">
                  <a16:creationId xmlns:a16="http://schemas.microsoft.com/office/drawing/2014/main" id="{36841F3F-B706-FC9B-C8D0-5D2849097190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5111165" y="4505569"/>
              <a:ext cx="1175429" cy="740413"/>
            </a:xfrm>
            <a:prstGeom prst="bentConnector3">
              <a:avLst>
                <a:gd name="adj1" fmla="val -6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>
              <a:off x="6273343" y="4456907"/>
              <a:ext cx="79193" cy="77683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2107580" y="2943922"/>
            <a:ext cx="1204640" cy="3160600"/>
            <a:chOff x="2107580" y="2943922"/>
            <a:chExt cx="1204640" cy="3160600"/>
          </a:xfrm>
        </p:grpSpPr>
        <p:cxnSp>
          <p:nvCxnSpPr>
            <p:cNvPr id="15" name="Connecteur : en angle 14">
              <a:extLst>
                <a:ext uri="{FF2B5EF4-FFF2-40B4-BE49-F238E27FC236}">
                  <a16:creationId xmlns:a16="http://schemas.microsoft.com/office/drawing/2014/main" id="{B1209338-5A74-9379-B92E-BE5CE2A0843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385173" y="4168133"/>
              <a:ext cx="2899789" cy="875111"/>
            </a:xfrm>
            <a:prstGeom prst="bentConnector3">
              <a:avLst>
                <a:gd name="adj1" fmla="val 99992"/>
              </a:avLst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7F9174-9B18-0753-88B7-D94F2F154A47}"/>
                </a:ext>
              </a:extLst>
            </p:cNvPr>
            <p:cNvSpPr/>
            <p:nvPr/>
          </p:nvSpPr>
          <p:spPr>
            <a:xfrm>
              <a:off x="2107580" y="2943922"/>
              <a:ext cx="536229" cy="21187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 flipV="1">
              <a:off x="3233027" y="6014573"/>
              <a:ext cx="79193" cy="89949"/>
            </a:xfrm>
            <a:prstGeom prst="ellipse">
              <a:avLst/>
            </a:prstGeom>
            <a:solidFill>
              <a:srgbClr val="4EA7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6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6E294-53CC-44BB-2BAE-11C25C106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32FE31F-99B3-D533-C2FA-63FD28A7E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976" y="1175726"/>
            <a:ext cx="7701488" cy="530890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pic>
        <p:nvPicPr>
          <p:cNvPr id="3" name="Image 2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06C5B402-9806-B960-6A0D-03447050D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332" y="-275684"/>
            <a:ext cx="13150332" cy="877500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ACEE12D7-91C8-700C-9433-1B4F55C9D651}"/>
              </a:ext>
            </a:extLst>
          </p:cNvPr>
          <p:cNvGrpSpPr/>
          <p:nvPr/>
        </p:nvGrpSpPr>
        <p:grpSpPr>
          <a:xfrm>
            <a:off x="-1280161" y="-120883"/>
            <a:ext cx="20422895" cy="1019624"/>
            <a:chOff x="-1280161" y="-120883"/>
            <a:chExt cx="20422895" cy="10196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2AC0C1-6A80-2530-8D21-38F1866E4A83}"/>
                </a:ext>
              </a:extLst>
            </p:cNvPr>
            <p:cNvSpPr/>
            <p:nvPr/>
          </p:nvSpPr>
          <p:spPr>
            <a:xfrm>
              <a:off x="3890865" y="-120883"/>
              <a:ext cx="9937476" cy="558815"/>
            </a:xfrm>
            <a:prstGeom prst="rect">
              <a:avLst/>
            </a:prstGeom>
            <a:gradFill flip="none" rotWithShape="1">
              <a:gsLst>
                <a:gs pos="21000">
                  <a:srgbClr val="FCBF1A">
                    <a:shade val="30000"/>
                    <a:satMod val="115000"/>
                  </a:srgbClr>
                </a:gs>
                <a:gs pos="27000">
                  <a:srgbClr val="FCBF1A">
                    <a:shade val="67500"/>
                    <a:satMod val="115000"/>
                  </a:srgbClr>
                </a:gs>
                <a:gs pos="100000">
                  <a:srgbClr val="FCBF1A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raphique 15">
              <a:extLst>
                <a:ext uri="{FF2B5EF4-FFF2-40B4-BE49-F238E27FC236}">
                  <a16:creationId xmlns:a16="http://schemas.microsoft.com/office/drawing/2014/main" id="{A184F121-CDBF-1E94-21EA-5DD01DBB4D01}"/>
                </a:ext>
              </a:extLst>
            </p:cNvPr>
            <p:cNvSpPr/>
            <p:nvPr/>
          </p:nvSpPr>
          <p:spPr>
            <a:xfrm>
              <a:off x="-1280161" y="-104395"/>
              <a:ext cx="20422895" cy="1002465"/>
            </a:xfrm>
            <a:custGeom>
              <a:avLst/>
              <a:gdLst>
                <a:gd name="connsiteX0" fmla="*/ 11795698 w 11795698"/>
                <a:gd name="connsiteY0" fmla="*/ 0 h 578996"/>
                <a:gd name="connsiteX1" fmla="*/ 0 w 11795698"/>
                <a:gd name="connsiteY1" fmla="*/ 0 h 578996"/>
                <a:gd name="connsiteX2" fmla="*/ 0 w 11795698"/>
                <a:gd name="connsiteY2" fmla="*/ 578996 h 578996"/>
                <a:gd name="connsiteX3" fmla="*/ 2942040 w 11795698"/>
                <a:gd name="connsiteY3" fmla="*/ 578996 h 578996"/>
                <a:gd name="connsiteX4" fmla="*/ 3509882 w 11795698"/>
                <a:gd name="connsiteY4" fmla="*/ 345097 h 578996"/>
                <a:gd name="connsiteX5" fmla="*/ 4055414 w 11795698"/>
                <a:gd name="connsiteY5" fmla="*/ 189281 h 578996"/>
                <a:gd name="connsiteX6" fmla="*/ 11795349 w 11795698"/>
                <a:gd name="connsiteY6" fmla="*/ 189281 h 578996"/>
                <a:gd name="connsiteX7" fmla="*/ 11795349 w 11795698"/>
                <a:gd name="connsiteY7" fmla="*/ 0 h 5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95698" h="578996">
                  <a:moveTo>
                    <a:pt x="11795698" y="0"/>
                  </a:moveTo>
                  <a:lnTo>
                    <a:pt x="0" y="0"/>
                  </a:lnTo>
                  <a:lnTo>
                    <a:pt x="0" y="578996"/>
                  </a:lnTo>
                  <a:lnTo>
                    <a:pt x="2942040" y="578996"/>
                  </a:lnTo>
                  <a:cubicBezTo>
                    <a:pt x="2942040" y="578996"/>
                    <a:pt x="3298292" y="556687"/>
                    <a:pt x="3509882" y="345097"/>
                  </a:cubicBezTo>
                  <a:cubicBezTo>
                    <a:pt x="3721472" y="133507"/>
                    <a:pt x="3788399" y="200435"/>
                    <a:pt x="4055414" y="189281"/>
                  </a:cubicBezTo>
                  <a:cubicBezTo>
                    <a:pt x="4322429" y="178126"/>
                    <a:pt x="11795349" y="189281"/>
                    <a:pt x="11795349" y="189281"/>
                  </a:cubicBezTo>
                  <a:lnTo>
                    <a:pt x="11795349" y="0"/>
                  </a:lnTo>
                  <a:close/>
                </a:path>
              </a:pathLst>
            </a:custGeom>
            <a:solidFill>
              <a:srgbClr val="3E5DA3"/>
            </a:solidFill>
            <a:ln w="34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6AAC0AA-3A8F-C44A-8259-39B8FB18FA92}"/>
                </a:ext>
              </a:extLst>
            </p:cNvPr>
            <p:cNvSpPr txBox="1"/>
            <p:nvPr/>
          </p:nvSpPr>
          <p:spPr>
            <a:xfrm>
              <a:off x="1123724" y="67744"/>
              <a:ext cx="5017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PLATEFORME TBS : </a:t>
              </a:r>
            </a:p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Vue d’ensemble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E433B28-289C-5F61-6558-37D2ADFD40AF}"/>
                </a:ext>
              </a:extLst>
            </p:cNvPr>
            <p:cNvSpPr/>
            <p:nvPr/>
          </p:nvSpPr>
          <p:spPr>
            <a:xfrm>
              <a:off x="-634482" y="207397"/>
              <a:ext cx="1483568" cy="430124"/>
            </a:xfrm>
            <a:prstGeom prst="roundRect">
              <a:avLst>
                <a:gd name="adj" fmla="val 50000"/>
              </a:avLst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0AEA162-5595-5AF1-335C-397852797664}"/>
                </a:ext>
              </a:extLst>
            </p:cNvPr>
            <p:cNvSpPr txBox="1"/>
            <p:nvPr/>
          </p:nvSpPr>
          <p:spPr>
            <a:xfrm>
              <a:off x="371222" y="207397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  <a:endParaRPr lang="fr-FR" sz="20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A5A0C-86D1-BFCC-E85B-B61684049EAD}"/>
              </a:ext>
            </a:extLst>
          </p:cNvPr>
          <p:cNvSpPr/>
          <p:nvPr/>
        </p:nvSpPr>
        <p:spPr>
          <a:xfrm>
            <a:off x="-386563" y="-443773"/>
            <a:ext cx="12910088" cy="7607639"/>
          </a:xfrm>
          <a:prstGeom prst="rect">
            <a:avLst/>
          </a:prstGeom>
          <a:solidFill>
            <a:srgbClr val="0D0D0D">
              <a:alpha val="83137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EEB3B6-677E-3BB1-5572-2598D24F2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-207" r="1497" b="911"/>
          <a:stretch/>
        </p:blipFill>
        <p:spPr>
          <a:xfrm>
            <a:off x="566848" y="1380083"/>
            <a:ext cx="8228137" cy="4097834"/>
          </a:xfrm>
          <a:prstGeom prst="roundRect">
            <a:avLst>
              <a:gd name="adj" fmla="val 3839"/>
            </a:avLst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28FF40C-BB4F-E05F-7764-F38455E651FA}"/>
              </a:ext>
            </a:extLst>
          </p:cNvPr>
          <p:cNvSpPr txBox="1"/>
          <p:nvPr/>
        </p:nvSpPr>
        <p:spPr>
          <a:xfrm>
            <a:off x="9201150" y="2732716"/>
            <a:ext cx="25867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partie centrale de l’écran permet de visualiser pour chaque KPI sa valeur nationale, sa répartition par AREF, par axes d’analyses et son évolution 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8842551" y="1810510"/>
            <a:ext cx="1788689" cy="812105"/>
            <a:chOff x="9044609" y="2087217"/>
            <a:chExt cx="1788689" cy="812105"/>
          </a:xfrm>
        </p:grpSpPr>
        <p:cxnSp>
          <p:nvCxnSpPr>
            <p:cNvPr id="21" name="Connecteur : en angle 15">
              <a:extLst>
                <a:ext uri="{FF2B5EF4-FFF2-40B4-BE49-F238E27FC236}">
                  <a16:creationId xmlns:a16="http://schemas.microsoft.com/office/drawing/2014/main" id="{4FF1D195-7339-ABFC-B1A9-131175A4B2F6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09" y="2087217"/>
              <a:ext cx="1749093" cy="722156"/>
            </a:xfrm>
            <a:prstGeom prst="bentConnector3">
              <a:avLst>
                <a:gd name="adj1" fmla="val 100006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 flipV="1">
              <a:off x="10754105" y="2809373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7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6E294-53CC-44BB-2BAE-11C25C106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32FE31F-99B3-D533-C2FA-63FD28A7E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976" y="1175726"/>
            <a:ext cx="7701488" cy="530890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pic>
        <p:nvPicPr>
          <p:cNvPr id="3" name="Image 2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06C5B402-9806-B960-6A0D-03447050D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332" y="-275684"/>
            <a:ext cx="13150332" cy="877500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ACEE12D7-91C8-700C-9433-1B4F55C9D651}"/>
              </a:ext>
            </a:extLst>
          </p:cNvPr>
          <p:cNvGrpSpPr/>
          <p:nvPr/>
        </p:nvGrpSpPr>
        <p:grpSpPr>
          <a:xfrm>
            <a:off x="-1280161" y="-120883"/>
            <a:ext cx="20422895" cy="1019624"/>
            <a:chOff x="-1280161" y="-120883"/>
            <a:chExt cx="20422895" cy="10196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2AC0C1-6A80-2530-8D21-38F1866E4A83}"/>
                </a:ext>
              </a:extLst>
            </p:cNvPr>
            <p:cNvSpPr/>
            <p:nvPr/>
          </p:nvSpPr>
          <p:spPr>
            <a:xfrm>
              <a:off x="3890865" y="-120883"/>
              <a:ext cx="9937476" cy="558815"/>
            </a:xfrm>
            <a:prstGeom prst="rect">
              <a:avLst/>
            </a:prstGeom>
            <a:gradFill flip="none" rotWithShape="1">
              <a:gsLst>
                <a:gs pos="21000">
                  <a:srgbClr val="FCBF1A">
                    <a:shade val="30000"/>
                    <a:satMod val="115000"/>
                  </a:srgbClr>
                </a:gs>
                <a:gs pos="27000">
                  <a:srgbClr val="FCBF1A">
                    <a:shade val="67500"/>
                    <a:satMod val="115000"/>
                  </a:srgbClr>
                </a:gs>
                <a:gs pos="100000">
                  <a:srgbClr val="FCBF1A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raphique 15">
              <a:extLst>
                <a:ext uri="{FF2B5EF4-FFF2-40B4-BE49-F238E27FC236}">
                  <a16:creationId xmlns:a16="http://schemas.microsoft.com/office/drawing/2014/main" id="{A184F121-CDBF-1E94-21EA-5DD01DBB4D01}"/>
                </a:ext>
              </a:extLst>
            </p:cNvPr>
            <p:cNvSpPr/>
            <p:nvPr/>
          </p:nvSpPr>
          <p:spPr>
            <a:xfrm>
              <a:off x="-1280161" y="-104395"/>
              <a:ext cx="20422895" cy="1002465"/>
            </a:xfrm>
            <a:custGeom>
              <a:avLst/>
              <a:gdLst>
                <a:gd name="connsiteX0" fmla="*/ 11795698 w 11795698"/>
                <a:gd name="connsiteY0" fmla="*/ 0 h 578996"/>
                <a:gd name="connsiteX1" fmla="*/ 0 w 11795698"/>
                <a:gd name="connsiteY1" fmla="*/ 0 h 578996"/>
                <a:gd name="connsiteX2" fmla="*/ 0 w 11795698"/>
                <a:gd name="connsiteY2" fmla="*/ 578996 h 578996"/>
                <a:gd name="connsiteX3" fmla="*/ 2942040 w 11795698"/>
                <a:gd name="connsiteY3" fmla="*/ 578996 h 578996"/>
                <a:gd name="connsiteX4" fmla="*/ 3509882 w 11795698"/>
                <a:gd name="connsiteY4" fmla="*/ 345097 h 578996"/>
                <a:gd name="connsiteX5" fmla="*/ 4055414 w 11795698"/>
                <a:gd name="connsiteY5" fmla="*/ 189281 h 578996"/>
                <a:gd name="connsiteX6" fmla="*/ 11795349 w 11795698"/>
                <a:gd name="connsiteY6" fmla="*/ 189281 h 578996"/>
                <a:gd name="connsiteX7" fmla="*/ 11795349 w 11795698"/>
                <a:gd name="connsiteY7" fmla="*/ 0 h 5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95698" h="578996">
                  <a:moveTo>
                    <a:pt x="11795698" y="0"/>
                  </a:moveTo>
                  <a:lnTo>
                    <a:pt x="0" y="0"/>
                  </a:lnTo>
                  <a:lnTo>
                    <a:pt x="0" y="578996"/>
                  </a:lnTo>
                  <a:lnTo>
                    <a:pt x="2942040" y="578996"/>
                  </a:lnTo>
                  <a:cubicBezTo>
                    <a:pt x="2942040" y="578996"/>
                    <a:pt x="3298292" y="556687"/>
                    <a:pt x="3509882" y="345097"/>
                  </a:cubicBezTo>
                  <a:cubicBezTo>
                    <a:pt x="3721472" y="133507"/>
                    <a:pt x="3788399" y="200435"/>
                    <a:pt x="4055414" y="189281"/>
                  </a:cubicBezTo>
                  <a:cubicBezTo>
                    <a:pt x="4322429" y="178126"/>
                    <a:pt x="11795349" y="189281"/>
                    <a:pt x="11795349" y="189281"/>
                  </a:cubicBezTo>
                  <a:lnTo>
                    <a:pt x="11795349" y="0"/>
                  </a:lnTo>
                  <a:close/>
                </a:path>
              </a:pathLst>
            </a:custGeom>
            <a:solidFill>
              <a:srgbClr val="3E5DA3"/>
            </a:solidFill>
            <a:ln w="34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6AAC0AA-3A8F-C44A-8259-39B8FB18FA92}"/>
                </a:ext>
              </a:extLst>
            </p:cNvPr>
            <p:cNvSpPr txBox="1"/>
            <p:nvPr/>
          </p:nvSpPr>
          <p:spPr>
            <a:xfrm>
              <a:off x="1123724" y="67744"/>
              <a:ext cx="5017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PLATEFORME TBS : </a:t>
              </a:r>
            </a:p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Vue d’ensemble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E433B28-289C-5F61-6558-37D2ADFD40AF}"/>
                </a:ext>
              </a:extLst>
            </p:cNvPr>
            <p:cNvSpPr/>
            <p:nvPr/>
          </p:nvSpPr>
          <p:spPr>
            <a:xfrm>
              <a:off x="-634482" y="207397"/>
              <a:ext cx="1483568" cy="430124"/>
            </a:xfrm>
            <a:prstGeom prst="roundRect">
              <a:avLst>
                <a:gd name="adj" fmla="val 50000"/>
              </a:avLst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0AEA162-5595-5AF1-335C-397852797664}"/>
                </a:ext>
              </a:extLst>
            </p:cNvPr>
            <p:cNvSpPr txBox="1"/>
            <p:nvPr/>
          </p:nvSpPr>
          <p:spPr>
            <a:xfrm>
              <a:off x="371222" y="207397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  <a:endParaRPr lang="fr-FR" sz="20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A5A0C-86D1-BFCC-E85B-B61684049EAD}"/>
              </a:ext>
            </a:extLst>
          </p:cNvPr>
          <p:cNvSpPr/>
          <p:nvPr/>
        </p:nvSpPr>
        <p:spPr>
          <a:xfrm>
            <a:off x="-481984" y="-608857"/>
            <a:ext cx="12910088" cy="7607639"/>
          </a:xfrm>
          <a:prstGeom prst="rect">
            <a:avLst/>
          </a:prstGeom>
          <a:solidFill>
            <a:srgbClr val="0D0D0D">
              <a:alpha val="83137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0" name="Groupe 29"/>
          <p:cNvGrpSpPr/>
          <p:nvPr/>
        </p:nvGrpSpPr>
        <p:grpSpPr>
          <a:xfrm>
            <a:off x="3733321" y="1420777"/>
            <a:ext cx="8228137" cy="4097834"/>
            <a:chOff x="3263958" y="1409717"/>
            <a:chExt cx="8228137" cy="409783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2EEB3B6-677E-3BB1-5572-2598D24F2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" t="-207" r="1497" b="911"/>
            <a:stretch/>
          </p:blipFill>
          <p:spPr>
            <a:xfrm>
              <a:off x="3263958" y="1409717"/>
              <a:ext cx="8228137" cy="4097834"/>
            </a:xfrm>
            <a:prstGeom prst="roundRect">
              <a:avLst>
                <a:gd name="adj" fmla="val 3839"/>
              </a:avLst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297343" y="1493266"/>
              <a:ext cx="4114068" cy="1820644"/>
            </a:xfrm>
            <a:prstGeom prst="rect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69" r="3402" b="25522"/>
            <a:stretch/>
          </p:blipFill>
          <p:spPr>
            <a:xfrm>
              <a:off x="5973060" y="1409717"/>
              <a:ext cx="1591764" cy="23513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32" name="Groupe 31"/>
          <p:cNvGrpSpPr/>
          <p:nvPr/>
        </p:nvGrpSpPr>
        <p:grpSpPr>
          <a:xfrm>
            <a:off x="1665202" y="1538342"/>
            <a:ext cx="4777222" cy="702811"/>
            <a:chOff x="1665202" y="1538342"/>
            <a:chExt cx="4777222" cy="702811"/>
          </a:xfrm>
        </p:grpSpPr>
        <p:cxnSp>
          <p:nvCxnSpPr>
            <p:cNvPr id="21" name="Connecteur : en angle 15">
              <a:extLst>
                <a:ext uri="{FF2B5EF4-FFF2-40B4-BE49-F238E27FC236}">
                  <a16:creationId xmlns:a16="http://schemas.microsoft.com/office/drawing/2014/main" id="{4FF1D195-7339-ABFC-B1A9-131175A4B2F6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rot="10800000" flipV="1">
              <a:off x="1755037" y="1538342"/>
              <a:ext cx="4687387" cy="545749"/>
            </a:xfrm>
            <a:prstGeom prst="bentConnector3">
              <a:avLst>
                <a:gd name="adj1" fmla="val 99074"/>
              </a:avLst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 flipH="1" flipV="1">
              <a:off x="1665202" y="2013897"/>
              <a:ext cx="253999" cy="227256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 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78382" y="2227521"/>
            <a:ext cx="3391536" cy="2088478"/>
            <a:chOff x="178382" y="2227521"/>
            <a:chExt cx="3391536" cy="208847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28FF40C-BB4F-E05F-7764-F38455E651FA}"/>
                </a:ext>
              </a:extLst>
            </p:cNvPr>
            <p:cNvSpPr txBox="1"/>
            <p:nvPr/>
          </p:nvSpPr>
          <p:spPr>
            <a:xfrm>
              <a:off x="178382" y="2284674"/>
              <a:ext cx="339153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Cliquez sur le bouton        pour descendre en hiérarchie et afficher la distribution par DP, commune et établissement (Annexe/Satellite).</a:t>
              </a:r>
            </a:p>
            <a:p>
              <a:pPr algn="just"/>
              <a:r>
                <a:rPr lang="fr-F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Pour remonter en hiérarchie, cliquez sur ce bouton       . </a:t>
              </a: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6"/>
            <a:srcRect l="1198" t="19553" b="-1"/>
            <a:stretch/>
          </p:blipFill>
          <p:spPr>
            <a:xfrm>
              <a:off x="2516080" y="2227521"/>
              <a:ext cx="382446" cy="361225"/>
            </a:xfrm>
            <a:prstGeom prst="roundRect">
              <a:avLst>
                <a:gd name="adj" fmla="val 33750"/>
              </a:avLst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4699" y="4007158"/>
              <a:ext cx="336357" cy="305779"/>
            </a:xfrm>
            <a:prstGeom prst="roundRect">
              <a:avLst>
                <a:gd name="adj" fmla="val 28394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0638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6E294-53CC-44BB-2BAE-11C25C106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32FE31F-99B3-D533-C2FA-63FD28A7E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976" y="1175726"/>
            <a:ext cx="7701488" cy="530890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pic>
        <p:nvPicPr>
          <p:cNvPr id="3" name="Image 2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06C5B402-9806-B960-6A0D-03447050D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332" y="-275684"/>
            <a:ext cx="13150332" cy="877500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ACEE12D7-91C8-700C-9433-1B4F55C9D651}"/>
              </a:ext>
            </a:extLst>
          </p:cNvPr>
          <p:cNvGrpSpPr/>
          <p:nvPr/>
        </p:nvGrpSpPr>
        <p:grpSpPr>
          <a:xfrm>
            <a:off x="-1280161" y="-120883"/>
            <a:ext cx="20422895" cy="1019624"/>
            <a:chOff x="-1280161" y="-120883"/>
            <a:chExt cx="20422895" cy="10196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2AC0C1-6A80-2530-8D21-38F1866E4A83}"/>
                </a:ext>
              </a:extLst>
            </p:cNvPr>
            <p:cNvSpPr/>
            <p:nvPr/>
          </p:nvSpPr>
          <p:spPr>
            <a:xfrm>
              <a:off x="3890865" y="-120883"/>
              <a:ext cx="9937476" cy="558815"/>
            </a:xfrm>
            <a:prstGeom prst="rect">
              <a:avLst/>
            </a:prstGeom>
            <a:gradFill flip="none" rotWithShape="1">
              <a:gsLst>
                <a:gs pos="21000">
                  <a:srgbClr val="FCBF1A">
                    <a:shade val="30000"/>
                    <a:satMod val="115000"/>
                  </a:srgbClr>
                </a:gs>
                <a:gs pos="27000">
                  <a:srgbClr val="FCBF1A">
                    <a:shade val="67500"/>
                    <a:satMod val="115000"/>
                  </a:srgbClr>
                </a:gs>
                <a:gs pos="100000">
                  <a:srgbClr val="FCBF1A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raphique 15">
              <a:extLst>
                <a:ext uri="{FF2B5EF4-FFF2-40B4-BE49-F238E27FC236}">
                  <a16:creationId xmlns:a16="http://schemas.microsoft.com/office/drawing/2014/main" id="{A184F121-CDBF-1E94-21EA-5DD01DBB4D01}"/>
                </a:ext>
              </a:extLst>
            </p:cNvPr>
            <p:cNvSpPr/>
            <p:nvPr/>
          </p:nvSpPr>
          <p:spPr>
            <a:xfrm>
              <a:off x="-1280161" y="-104395"/>
              <a:ext cx="20422895" cy="1002465"/>
            </a:xfrm>
            <a:custGeom>
              <a:avLst/>
              <a:gdLst>
                <a:gd name="connsiteX0" fmla="*/ 11795698 w 11795698"/>
                <a:gd name="connsiteY0" fmla="*/ 0 h 578996"/>
                <a:gd name="connsiteX1" fmla="*/ 0 w 11795698"/>
                <a:gd name="connsiteY1" fmla="*/ 0 h 578996"/>
                <a:gd name="connsiteX2" fmla="*/ 0 w 11795698"/>
                <a:gd name="connsiteY2" fmla="*/ 578996 h 578996"/>
                <a:gd name="connsiteX3" fmla="*/ 2942040 w 11795698"/>
                <a:gd name="connsiteY3" fmla="*/ 578996 h 578996"/>
                <a:gd name="connsiteX4" fmla="*/ 3509882 w 11795698"/>
                <a:gd name="connsiteY4" fmla="*/ 345097 h 578996"/>
                <a:gd name="connsiteX5" fmla="*/ 4055414 w 11795698"/>
                <a:gd name="connsiteY5" fmla="*/ 189281 h 578996"/>
                <a:gd name="connsiteX6" fmla="*/ 11795349 w 11795698"/>
                <a:gd name="connsiteY6" fmla="*/ 189281 h 578996"/>
                <a:gd name="connsiteX7" fmla="*/ 11795349 w 11795698"/>
                <a:gd name="connsiteY7" fmla="*/ 0 h 5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95698" h="578996">
                  <a:moveTo>
                    <a:pt x="11795698" y="0"/>
                  </a:moveTo>
                  <a:lnTo>
                    <a:pt x="0" y="0"/>
                  </a:lnTo>
                  <a:lnTo>
                    <a:pt x="0" y="578996"/>
                  </a:lnTo>
                  <a:lnTo>
                    <a:pt x="2942040" y="578996"/>
                  </a:lnTo>
                  <a:cubicBezTo>
                    <a:pt x="2942040" y="578996"/>
                    <a:pt x="3298292" y="556687"/>
                    <a:pt x="3509882" y="345097"/>
                  </a:cubicBezTo>
                  <a:cubicBezTo>
                    <a:pt x="3721472" y="133507"/>
                    <a:pt x="3788399" y="200435"/>
                    <a:pt x="4055414" y="189281"/>
                  </a:cubicBezTo>
                  <a:cubicBezTo>
                    <a:pt x="4322429" y="178126"/>
                    <a:pt x="11795349" y="189281"/>
                    <a:pt x="11795349" y="189281"/>
                  </a:cubicBezTo>
                  <a:lnTo>
                    <a:pt x="11795349" y="0"/>
                  </a:lnTo>
                  <a:close/>
                </a:path>
              </a:pathLst>
            </a:custGeom>
            <a:solidFill>
              <a:srgbClr val="3E5DA3"/>
            </a:solidFill>
            <a:ln w="34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6AAC0AA-3A8F-C44A-8259-39B8FB18FA92}"/>
                </a:ext>
              </a:extLst>
            </p:cNvPr>
            <p:cNvSpPr txBox="1"/>
            <p:nvPr/>
          </p:nvSpPr>
          <p:spPr>
            <a:xfrm>
              <a:off x="1123724" y="67744"/>
              <a:ext cx="5017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PLATEFORME TBS : </a:t>
              </a:r>
            </a:p>
            <a:p>
              <a:r>
                <a:rPr lang="fr-F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Vue d’ensemble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E433B28-289C-5F61-6558-37D2ADFD40AF}"/>
                </a:ext>
              </a:extLst>
            </p:cNvPr>
            <p:cNvSpPr/>
            <p:nvPr/>
          </p:nvSpPr>
          <p:spPr>
            <a:xfrm>
              <a:off x="-634482" y="207397"/>
              <a:ext cx="1483568" cy="430124"/>
            </a:xfrm>
            <a:prstGeom prst="roundRect">
              <a:avLst>
                <a:gd name="adj" fmla="val 50000"/>
              </a:avLst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0AEA162-5595-5AF1-335C-397852797664}"/>
                </a:ext>
              </a:extLst>
            </p:cNvPr>
            <p:cNvSpPr txBox="1"/>
            <p:nvPr/>
          </p:nvSpPr>
          <p:spPr>
            <a:xfrm>
              <a:off x="371222" y="207397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  <a:endParaRPr lang="fr-FR" sz="20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A5A0C-86D1-BFCC-E85B-B61684049EAD}"/>
              </a:ext>
            </a:extLst>
          </p:cNvPr>
          <p:cNvSpPr/>
          <p:nvPr/>
        </p:nvSpPr>
        <p:spPr>
          <a:xfrm>
            <a:off x="-481984" y="-608857"/>
            <a:ext cx="12910088" cy="7607639"/>
          </a:xfrm>
          <a:prstGeom prst="rect">
            <a:avLst/>
          </a:prstGeom>
          <a:solidFill>
            <a:srgbClr val="0D0D0D">
              <a:alpha val="83137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8FF40C-BB4F-E05F-7764-F38455E651FA}"/>
              </a:ext>
            </a:extLst>
          </p:cNvPr>
          <p:cNvSpPr txBox="1"/>
          <p:nvPr/>
        </p:nvSpPr>
        <p:spPr>
          <a:xfrm>
            <a:off x="8962580" y="2316655"/>
            <a:ext cx="3129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vue nationale permet à l’AREF de voir son positionnement par rapport aux autres AREF, et la vue régionale donne aux DP son positionnement par rapport aux DP de la même AREF.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EEB3B6-677E-3BB1-5572-2598D24F2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-207" r="1497" b="911"/>
          <a:stretch/>
        </p:blipFill>
        <p:spPr>
          <a:xfrm>
            <a:off x="566848" y="1380083"/>
            <a:ext cx="8228137" cy="4097834"/>
          </a:xfrm>
          <a:prstGeom prst="roundRect">
            <a:avLst>
              <a:gd name="adj" fmla="val 3839"/>
            </a:avLst>
          </a:prstGeom>
        </p:spPr>
      </p:pic>
      <p:grpSp>
        <p:nvGrpSpPr>
          <p:cNvPr id="15" name="Groupe 14"/>
          <p:cNvGrpSpPr/>
          <p:nvPr/>
        </p:nvGrpSpPr>
        <p:grpSpPr>
          <a:xfrm>
            <a:off x="8129588" y="4689987"/>
            <a:ext cx="3124266" cy="796413"/>
            <a:chOff x="8129588" y="4689987"/>
            <a:chExt cx="3124266" cy="796413"/>
          </a:xfrm>
        </p:grpSpPr>
        <p:cxnSp>
          <p:nvCxnSpPr>
            <p:cNvPr id="16" name="Connecteur : en angle 15">
              <a:extLst>
                <a:ext uri="{FF2B5EF4-FFF2-40B4-BE49-F238E27FC236}">
                  <a16:creationId xmlns:a16="http://schemas.microsoft.com/office/drawing/2014/main" id="{4FF1D195-7339-ABFC-B1A9-131175A4B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1970" y="4734962"/>
              <a:ext cx="2264455" cy="582785"/>
            </a:xfrm>
            <a:prstGeom prst="bentConnector3">
              <a:avLst>
                <a:gd name="adj1" fmla="val 99976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/>
            <a:srcRect l="13454" t="-3059" r="14924" b="13929"/>
            <a:stretch/>
          </p:blipFill>
          <p:spPr>
            <a:xfrm>
              <a:off x="8129588" y="4900613"/>
              <a:ext cx="757237" cy="58578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BE7A59AB-11A9-3D26-4CA5-E79801DADE74}"/>
                </a:ext>
              </a:extLst>
            </p:cNvPr>
            <p:cNvSpPr/>
            <p:nvPr/>
          </p:nvSpPr>
          <p:spPr>
            <a:xfrm flipV="1">
              <a:off x="11174661" y="4689987"/>
              <a:ext cx="79193" cy="89949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7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C520D-73FD-6A0B-170E-4C1092F1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DC94F2-11AC-EA73-F6B3-253E61DE20EC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Graphique 15">
            <a:extLst>
              <a:ext uri="{FF2B5EF4-FFF2-40B4-BE49-F238E27FC236}">
                <a16:creationId xmlns:a16="http://schemas.microsoft.com/office/drawing/2014/main" id="{EC7D2406-175B-B628-D37B-721506F38EA9}"/>
              </a:ext>
            </a:extLst>
          </p:cNvPr>
          <p:cNvSpPr/>
          <p:nvPr/>
        </p:nvSpPr>
        <p:spPr>
          <a:xfrm>
            <a:off x="-1280161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6987AE-0FA3-CF48-1C41-96099CAF2B1E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Cartographie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98A030A-79C8-D9F3-3A61-2AB688BFECA9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43E1707-AEFF-DA4C-6E1C-D4B5E2CA8531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7DD96B-1395-C363-B819-E846C625DCD8}"/>
              </a:ext>
            </a:extLst>
          </p:cNvPr>
          <p:cNvSpPr txBox="1"/>
          <p:nvPr/>
        </p:nvSpPr>
        <p:spPr>
          <a:xfrm>
            <a:off x="7990435" y="3336869"/>
            <a:ext cx="3496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3E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L’onglet cartographie :</a:t>
            </a:r>
          </a:p>
          <a:p>
            <a:pPr algn="just"/>
            <a:endParaRPr lang="fr-FR" b="1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algn="just"/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Permet de visualiser le KPI au niveau national, par </a:t>
            </a:r>
            <a:r>
              <a:rPr lang="fr-FR" dirty="0" err="1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Aref</a:t>
            </a:r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, Provinces et établissements. </a:t>
            </a:r>
          </a:p>
          <a:p>
            <a:pPr algn="just"/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Plusieurs vues peuvent être choisies, vue satellite…</a:t>
            </a:r>
          </a:p>
          <a:p>
            <a:pPr algn="just"/>
            <a:endParaRPr lang="fr-FR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60383D7-90B8-1D54-3F43-F2BADD010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9409" r="5009" b="15437"/>
          <a:stretch/>
        </p:blipFill>
        <p:spPr>
          <a:xfrm>
            <a:off x="7951837" y="1890391"/>
            <a:ext cx="1328570" cy="392654"/>
          </a:xfrm>
          <a:prstGeom prst="roundRect">
            <a:avLst>
              <a:gd name="adj" fmla="val 9699"/>
            </a:avLst>
          </a:prstGeom>
        </p:spPr>
      </p:pic>
      <p:cxnSp>
        <p:nvCxnSpPr>
          <p:cNvPr id="13" name="Connecteur : en angle 9">
            <a:extLst>
              <a:ext uri="{FF2B5EF4-FFF2-40B4-BE49-F238E27FC236}">
                <a16:creationId xmlns:a16="http://schemas.microsoft.com/office/drawing/2014/main" id="{CDC03C3B-8FA0-AA12-1180-0660F92A97C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9280407" y="2086718"/>
            <a:ext cx="613606" cy="1078224"/>
          </a:xfrm>
          <a:prstGeom prst="bentConnector2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BE7A59AB-11A9-3D26-4CA5-E79801DADE74}"/>
              </a:ext>
            </a:extLst>
          </p:cNvPr>
          <p:cNvSpPr/>
          <p:nvPr/>
        </p:nvSpPr>
        <p:spPr>
          <a:xfrm flipV="1">
            <a:off x="9849966" y="3119967"/>
            <a:ext cx="79193" cy="89949"/>
          </a:xfrm>
          <a:prstGeom prst="ellipse">
            <a:avLst/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15D2576-BA0F-5B9E-67B8-36F708CF2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341" y="1049749"/>
            <a:ext cx="7738656" cy="5334528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8806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A6993-D68F-D818-FE15-E62F460A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7A6209-3CA8-4AD7-7171-6E0FE7F5B9DA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Graphique 15">
            <a:extLst>
              <a:ext uri="{FF2B5EF4-FFF2-40B4-BE49-F238E27FC236}">
                <a16:creationId xmlns:a16="http://schemas.microsoft.com/office/drawing/2014/main" id="{01D03153-75D9-B40E-5CAA-E4C6E2B547C6}"/>
              </a:ext>
            </a:extLst>
          </p:cNvPr>
          <p:cNvSpPr/>
          <p:nvPr/>
        </p:nvSpPr>
        <p:spPr>
          <a:xfrm>
            <a:off x="-1280161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8348F34-B3F1-A384-CD76-4C89AE21C8CD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Statistiques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F888BB8-AA91-C2F7-B66D-F64DC1210B04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761D96-4ED5-C694-3BDE-FB34C86FE44B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98E927-653C-63B9-36AF-2BBC31A243A9}"/>
              </a:ext>
            </a:extLst>
          </p:cNvPr>
          <p:cNvSpPr txBox="1"/>
          <p:nvPr/>
        </p:nvSpPr>
        <p:spPr>
          <a:xfrm>
            <a:off x="7990435" y="3336869"/>
            <a:ext cx="3496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E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L’onglet statistiques</a:t>
            </a:r>
          </a:p>
          <a:p>
            <a:endParaRPr lang="fr-FR" b="1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Permet de visualiser les données du KPI dans un tableau.</a:t>
            </a:r>
          </a:p>
          <a:p>
            <a:endParaRPr lang="fr-FR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Le bouton        : permet de visualiser et exporter au format Excel (.</a:t>
            </a:r>
            <a:r>
              <a:rPr lang="fr-FR" dirty="0" err="1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xls</a:t>
            </a:r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) .</a:t>
            </a:r>
          </a:p>
          <a:p>
            <a:endParaRPr lang="fr-FR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Connecteur : en angle 9">
            <a:extLst>
              <a:ext uri="{FF2B5EF4-FFF2-40B4-BE49-F238E27FC236}">
                <a16:creationId xmlns:a16="http://schemas.microsoft.com/office/drawing/2014/main" id="{7A62CEAA-38FC-2D32-F081-D5AFFEF1842A}"/>
              </a:ext>
            </a:extLst>
          </p:cNvPr>
          <p:cNvCxnSpPr>
            <a:cxnSpLocks/>
          </p:cNvCxnSpPr>
          <p:nvPr/>
        </p:nvCxnSpPr>
        <p:spPr>
          <a:xfrm>
            <a:off x="9280407" y="2099124"/>
            <a:ext cx="652204" cy="1115619"/>
          </a:xfrm>
          <a:prstGeom prst="bentConnector2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10FAF88-E960-0568-94B6-A5CF6C63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36" y="4724155"/>
            <a:ext cx="339969" cy="319571"/>
          </a:xfrm>
          <a:prstGeom prst="roundRect">
            <a:avLst>
              <a:gd name="adj" fmla="val 23860"/>
            </a:avLst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BE7A59AB-11A9-3D26-4CA5-E79801DADE74}"/>
              </a:ext>
            </a:extLst>
          </p:cNvPr>
          <p:cNvSpPr/>
          <p:nvPr/>
        </p:nvSpPr>
        <p:spPr>
          <a:xfrm flipV="1">
            <a:off x="9893014" y="3185856"/>
            <a:ext cx="79193" cy="89949"/>
          </a:xfrm>
          <a:prstGeom prst="ellipse">
            <a:avLst/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40E9E70-D48B-3634-1A71-5994E6F81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341" y="1049748"/>
            <a:ext cx="7738656" cy="5334528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A7A2A6A-457A-B1B2-9DCF-E0D166FA8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2683" r="2591" b="9199"/>
          <a:stretch/>
        </p:blipFill>
        <p:spPr>
          <a:xfrm>
            <a:off x="7951837" y="1910281"/>
            <a:ext cx="1328570" cy="377685"/>
          </a:xfrm>
          <a:prstGeom prst="roundRect">
            <a:avLst>
              <a:gd name="adj" fmla="val 9699"/>
            </a:avLst>
          </a:prstGeom>
        </p:spPr>
      </p:pic>
    </p:spTree>
    <p:extLst>
      <p:ext uri="{BB962C8B-B14F-4D97-AF65-F5344CB8AC3E}">
        <p14:creationId xmlns:p14="http://schemas.microsoft.com/office/powerpoint/2010/main" val="767078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982FD-A7F6-6B94-AA70-1143A7962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AFB12A-93F5-8F66-D80E-332EB06CF5B5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Graphique 15">
            <a:extLst>
              <a:ext uri="{FF2B5EF4-FFF2-40B4-BE49-F238E27FC236}">
                <a16:creationId xmlns:a16="http://schemas.microsoft.com/office/drawing/2014/main" id="{59FBBD59-CB47-513A-2743-B795A99083B6}"/>
              </a:ext>
            </a:extLst>
          </p:cNvPr>
          <p:cNvSpPr/>
          <p:nvPr/>
        </p:nvSpPr>
        <p:spPr>
          <a:xfrm>
            <a:off x="-1280161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127D7FD-200C-EBBA-F8A0-28C7404311F3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Statistiques -&gt; Export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ED2E50C-F8F4-5C16-E73D-F966FAA83629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62029E-D418-DBF4-8577-381082AE92E5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B7F77C7-6F02-4A03-85BF-9CE5832CB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61" y="1058861"/>
            <a:ext cx="7712214" cy="5316302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F38CFC-83B3-59F2-2054-8AC45B0D2748}"/>
              </a:ext>
            </a:extLst>
          </p:cNvPr>
          <p:cNvSpPr txBox="1"/>
          <p:nvPr/>
        </p:nvSpPr>
        <p:spPr>
          <a:xfrm>
            <a:off x="7947571" y="3336869"/>
            <a:ext cx="3496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E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L’onglet statistiques -&gt; Export</a:t>
            </a:r>
          </a:p>
          <a:p>
            <a:endParaRPr lang="fr-FR" b="1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Veuillez cliquer sur la zone indiquée pour visualiser le menu </a:t>
            </a:r>
          </a:p>
          <a:p>
            <a:endParaRPr lang="fr-FR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Connecteur : en angle 9">
            <a:extLst>
              <a:ext uri="{FF2B5EF4-FFF2-40B4-BE49-F238E27FC236}">
                <a16:creationId xmlns:a16="http://schemas.microsoft.com/office/drawing/2014/main" id="{649E3580-069A-3006-DAA7-2F62877EA9BC}"/>
              </a:ext>
            </a:extLst>
          </p:cNvPr>
          <p:cNvCxnSpPr>
            <a:cxnSpLocks/>
          </p:cNvCxnSpPr>
          <p:nvPr/>
        </p:nvCxnSpPr>
        <p:spPr>
          <a:xfrm>
            <a:off x="9261231" y="2093558"/>
            <a:ext cx="671380" cy="1121185"/>
          </a:xfrm>
          <a:prstGeom prst="bentConnector2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AE36D7CA-DC34-A5B0-6536-5EB36F748B35}"/>
              </a:ext>
            </a:extLst>
          </p:cNvPr>
          <p:cNvSpPr/>
          <p:nvPr/>
        </p:nvSpPr>
        <p:spPr>
          <a:xfrm>
            <a:off x="7145203" y="2882285"/>
            <a:ext cx="453042" cy="424278"/>
          </a:xfrm>
          <a:prstGeom prst="ellipse">
            <a:avLst/>
          </a:prstGeom>
          <a:solidFill>
            <a:srgbClr val="FFC000">
              <a:alpha val="27843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Police, conception, blanc&#10;&#10;Le contenu généré par l’IA peut être incorrect.">
            <a:extLst>
              <a:ext uri="{FF2B5EF4-FFF2-40B4-BE49-F238E27FC236}">
                <a16:creationId xmlns:a16="http://schemas.microsoft.com/office/drawing/2014/main" id="{B0BDCBF7-6A43-AAE6-552D-4D3B7078F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245" r="3768" b="-1"/>
          <a:stretch/>
        </p:blipFill>
        <p:spPr>
          <a:xfrm>
            <a:off x="11400338" y="4270550"/>
            <a:ext cx="549421" cy="191424"/>
          </a:xfrm>
          <a:prstGeom prst="roundRect">
            <a:avLst>
              <a:gd name="adj" fmla="val 16666"/>
            </a:avLst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BE7A59AB-11A9-3D26-4CA5-E79801DADE74}"/>
              </a:ext>
            </a:extLst>
          </p:cNvPr>
          <p:cNvSpPr/>
          <p:nvPr/>
        </p:nvSpPr>
        <p:spPr>
          <a:xfrm flipV="1">
            <a:off x="9893014" y="3185856"/>
            <a:ext cx="79193" cy="89949"/>
          </a:xfrm>
          <a:prstGeom prst="ellipse">
            <a:avLst/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A7A2A6A-457A-B1B2-9DCF-E0D166FA8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2683" r="2591" b="9199"/>
          <a:stretch/>
        </p:blipFill>
        <p:spPr>
          <a:xfrm>
            <a:off x="7951837" y="1910281"/>
            <a:ext cx="1328570" cy="377685"/>
          </a:xfrm>
          <a:prstGeom prst="roundRect">
            <a:avLst>
              <a:gd name="adj" fmla="val 9699"/>
            </a:avLst>
          </a:prstGeom>
        </p:spPr>
      </p:pic>
    </p:spTree>
    <p:extLst>
      <p:ext uri="{BB962C8B-B14F-4D97-AF65-F5344CB8AC3E}">
        <p14:creationId xmlns:p14="http://schemas.microsoft.com/office/powerpoint/2010/main" val="3604103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F2BA9-C1E1-782F-65A8-E04911DBA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F5F965C4-8ED8-8E2B-2951-14E2BA9B8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61" y="1058861"/>
            <a:ext cx="7712214" cy="5316302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DF4810-586A-9882-4892-EB5977BBD837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Graphique 15">
            <a:extLst>
              <a:ext uri="{FF2B5EF4-FFF2-40B4-BE49-F238E27FC236}">
                <a16:creationId xmlns:a16="http://schemas.microsoft.com/office/drawing/2014/main" id="{6ED1EF6F-E331-2F40-860A-B8779A51AC25}"/>
              </a:ext>
            </a:extLst>
          </p:cNvPr>
          <p:cNvSpPr/>
          <p:nvPr/>
        </p:nvSpPr>
        <p:spPr>
          <a:xfrm>
            <a:off x="-1280161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4F1D6E-A948-88D1-3AA6-AC8B418EACDD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Statistiques -&gt; Export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1349B25-9D69-839C-35BB-C024CDC5434E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3972FA-640A-EBAC-C8A1-5EAF0C6C68F8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BE7079-FAB0-E08B-411A-21BBC47B2BA3}"/>
              </a:ext>
            </a:extLst>
          </p:cNvPr>
          <p:cNvSpPr txBox="1"/>
          <p:nvPr/>
        </p:nvSpPr>
        <p:spPr>
          <a:xfrm>
            <a:off x="8566219" y="3336869"/>
            <a:ext cx="2920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E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L’onglet Menu d’export</a:t>
            </a:r>
          </a:p>
          <a:p>
            <a:endParaRPr lang="fr-FR" b="1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Cliquez sur        pour</a:t>
            </a:r>
            <a:endParaRPr lang="ar-MA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endParaRPr lang="ar-MA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fr-FR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afficher le menu depuis lequel vous pouvez exporter les données.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F2FA2A-D1A8-709F-8679-885AD5B8D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3" b="19133"/>
          <a:stretch/>
        </p:blipFill>
        <p:spPr>
          <a:xfrm>
            <a:off x="7990435" y="1940192"/>
            <a:ext cx="1270796" cy="306731"/>
          </a:xfrm>
          <a:prstGeom prst="roundRect">
            <a:avLst>
              <a:gd name="adj" fmla="val 9699"/>
            </a:avLst>
          </a:prstGeom>
        </p:spPr>
      </p:pic>
      <p:cxnSp>
        <p:nvCxnSpPr>
          <p:cNvPr id="13" name="Connecteur : en angle 9">
            <a:extLst>
              <a:ext uri="{FF2B5EF4-FFF2-40B4-BE49-F238E27FC236}">
                <a16:creationId xmlns:a16="http://schemas.microsoft.com/office/drawing/2014/main" id="{92AAF6EB-53D9-423D-5307-FF6FDBA4D85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9261231" y="2093558"/>
            <a:ext cx="671380" cy="1121185"/>
          </a:xfrm>
          <a:prstGeom prst="bentConnector2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19DDC522-F258-10B5-FBD6-0C91A8A68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133" r="7317" b="6115"/>
          <a:stretch/>
        </p:blipFill>
        <p:spPr>
          <a:xfrm>
            <a:off x="7154405" y="3098375"/>
            <a:ext cx="369025" cy="116368"/>
          </a:xfrm>
          <a:prstGeom prst="roundRect">
            <a:avLst>
              <a:gd name="adj" fmla="val 9699"/>
            </a:avLst>
          </a:prstGeom>
        </p:spPr>
      </p:pic>
      <p:pic>
        <p:nvPicPr>
          <p:cNvPr id="7" name="Image 6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63A2870E-774F-C6DD-44FA-1FFB7A536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16916" r="6137" b="4416"/>
          <a:stretch/>
        </p:blipFill>
        <p:spPr>
          <a:xfrm>
            <a:off x="6316771" y="3225502"/>
            <a:ext cx="1987277" cy="1363597"/>
          </a:xfrm>
          <a:prstGeom prst="roundRect">
            <a:avLst>
              <a:gd name="adj" fmla="val 6869"/>
            </a:avLst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DA5B90-02D2-5E6C-79CE-DE72876EB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5" t="19133" r="6194" b="19133"/>
          <a:stretch/>
        </p:blipFill>
        <p:spPr>
          <a:xfrm>
            <a:off x="9837277" y="3907301"/>
            <a:ext cx="366766" cy="306731"/>
          </a:xfrm>
          <a:prstGeom prst="roundRect">
            <a:avLst>
              <a:gd name="adj" fmla="val 9699"/>
            </a:avLst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9BE0089-597C-6C5E-B164-855C5FBF78EA}"/>
              </a:ext>
            </a:extLst>
          </p:cNvPr>
          <p:cNvCxnSpPr>
            <a:cxnSpLocks/>
          </p:cNvCxnSpPr>
          <p:nvPr/>
        </p:nvCxnSpPr>
        <p:spPr>
          <a:xfrm>
            <a:off x="8030095" y="3336869"/>
            <a:ext cx="1807182" cy="1185255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3047EE3-D682-8F19-1321-AD2ACAA9C7A9}"/>
              </a:ext>
            </a:extLst>
          </p:cNvPr>
          <p:cNvSpPr/>
          <p:nvPr/>
        </p:nvSpPr>
        <p:spPr>
          <a:xfrm>
            <a:off x="6316771" y="3250904"/>
            <a:ext cx="1713324" cy="178095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E7A59AB-11A9-3D26-4CA5-E79801DADE74}"/>
              </a:ext>
            </a:extLst>
          </p:cNvPr>
          <p:cNvSpPr/>
          <p:nvPr/>
        </p:nvSpPr>
        <p:spPr>
          <a:xfrm flipV="1">
            <a:off x="9893014" y="3160955"/>
            <a:ext cx="79193" cy="89949"/>
          </a:xfrm>
          <a:prstGeom prst="ellipse">
            <a:avLst/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81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A30AE-CB69-67E2-74F4-B25F45663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04ADAD4-2A58-D4D1-C29D-CB166DCDEF10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75197-6C15-8A45-E560-6FA38541296B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02C613B8-68F2-DC8A-9C54-79B3C979DC8C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AC2854-F65F-2DDD-DD02-67E86980BC84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Barre latérale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B0AB4B4-1F95-0571-193A-19A847573F07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A7C241-4B3F-268C-3184-8883D5E3926D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75B8618-3396-708B-5031-13B245E09BEA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A823B226-0350-74B4-4C29-D424B0368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46F8436-1074-92DA-4743-8B6EC0C4C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5101" y="1724024"/>
              <a:ext cx="6848474" cy="3960823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9A616D5-4383-CB2C-E679-5630865D85A6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64A58C0-4B37-E760-0C1D-1B9BD1BF5596}"/>
              </a:ext>
            </a:extLst>
          </p:cNvPr>
          <p:cNvGrpSpPr/>
          <p:nvPr/>
        </p:nvGrpSpPr>
        <p:grpSpPr>
          <a:xfrm>
            <a:off x="8484292" y="1773767"/>
            <a:ext cx="3452831" cy="1301055"/>
            <a:chOff x="2783645" y="1759204"/>
            <a:chExt cx="3452831" cy="130105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A84661F6-043D-1EF5-1A8F-EDEF36A81784}"/>
                </a:ext>
              </a:extLst>
            </p:cNvPr>
            <p:cNvGrpSpPr/>
            <p:nvPr/>
          </p:nvGrpSpPr>
          <p:grpSpPr>
            <a:xfrm>
              <a:off x="2783645" y="1759204"/>
              <a:ext cx="2156518" cy="825172"/>
              <a:chOff x="4313160" y="2018619"/>
              <a:chExt cx="2156518" cy="825172"/>
            </a:xfrm>
          </p:grpSpPr>
          <p:sp>
            <p:nvSpPr>
              <p:cNvPr id="14" name="Rectangle à coins arrondis 23">
                <a:extLst>
                  <a:ext uri="{FF2B5EF4-FFF2-40B4-BE49-F238E27FC236}">
                    <a16:creationId xmlns:a16="http://schemas.microsoft.com/office/drawing/2014/main" id="{D96FE810-024E-3DDA-FB69-9B9795509E2D}"/>
                  </a:ext>
                </a:extLst>
              </p:cNvPr>
              <p:cNvSpPr/>
              <p:nvPr/>
            </p:nvSpPr>
            <p:spPr>
              <a:xfrm>
                <a:off x="4313160" y="2018619"/>
                <a:ext cx="206217" cy="205517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5DEC4C6-10D0-20EC-F6A4-BE497D156B16}"/>
                  </a:ext>
                </a:extLst>
              </p:cNvPr>
              <p:cNvSpPr/>
              <p:nvPr/>
            </p:nvSpPr>
            <p:spPr>
              <a:xfrm>
                <a:off x="6397678" y="2771791"/>
                <a:ext cx="72000" cy="72000"/>
              </a:xfrm>
              <a:prstGeom prst="ellipse">
                <a:avLst/>
              </a:prstGeom>
              <a:solidFill>
                <a:srgbClr val="FCBF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 </a:t>
                </a:r>
              </a:p>
            </p:txBody>
          </p:sp>
          <p:cxnSp>
            <p:nvCxnSpPr>
              <p:cNvPr id="21" name="Connecteur : en angle 20">
                <a:extLst>
                  <a:ext uri="{FF2B5EF4-FFF2-40B4-BE49-F238E27FC236}">
                    <a16:creationId xmlns:a16="http://schemas.microsoft.com/office/drawing/2014/main" id="{655E363C-BBC4-1EEE-2776-6EE5A2FFB4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9377" y="2140232"/>
                <a:ext cx="1914301" cy="633873"/>
              </a:xfrm>
              <a:prstGeom prst="bentConnector3">
                <a:avLst>
                  <a:gd name="adj1" fmla="val 99927"/>
                </a:avLst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045DCFF-16D8-BCC7-63D0-2C690623FB46}"/>
                </a:ext>
              </a:extLst>
            </p:cNvPr>
            <p:cNvSpPr txBox="1"/>
            <p:nvPr/>
          </p:nvSpPr>
          <p:spPr>
            <a:xfrm>
              <a:off x="3998150" y="2598594"/>
              <a:ext cx="22383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Le bouton notification</a:t>
              </a:r>
              <a:r>
                <a:rPr lang="fr-FR" sz="12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/>
              </a:r>
              <a:br>
                <a:rPr lang="fr-FR" sz="12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</a:br>
              <a:endParaRPr lang="fr-FR" sz="12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60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8777" y="-133165"/>
            <a:ext cx="12428738" cy="7155402"/>
          </a:xfrm>
          <a:prstGeom prst="rect">
            <a:avLst/>
          </a:pr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ar-MA">
              <a:solidFill>
                <a:schemeClr val="tx1"/>
              </a:solidFill>
            </a:endParaRPr>
          </a:p>
        </p:txBody>
      </p:sp>
      <p:pic>
        <p:nvPicPr>
          <p:cNvPr id="7" name="Image 6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19B55BCA-710D-8F47-ADBA-F491CBCA7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  <a:effectLst>
            <a:outerShdw blurRad="50800" dist="50800" dir="5400000" algn="ctr" rotWithShape="0">
              <a:srgbClr val="FFFFFF"/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2ABAE3-B42C-F53E-9C6F-4C6D043D73E2}"/>
              </a:ext>
            </a:extLst>
          </p:cNvPr>
          <p:cNvSpPr txBox="1"/>
          <p:nvPr/>
        </p:nvSpPr>
        <p:spPr>
          <a:xfrm>
            <a:off x="3905085" y="2197256"/>
            <a:ext cx="5419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Annexe:</a:t>
            </a:r>
          </a:p>
          <a:p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 filtres par défaut concernant les indicateurs du contrat de performance</a:t>
            </a:r>
          </a:p>
        </p:txBody>
      </p:sp>
      <p:sp>
        <p:nvSpPr>
          <p:cNvPr id="4" name="Rectangle : coins arrondis 13">
            <a:extLst>
              <a:ext uri="{FF2B5EF4-FFF2-40B4-BE49-F238E27FC236}">
                <a16:creationId xmlns:a16="http://schemas.microsoft.com/office/drawing/2014/main" id="{92054834-0CFF-F75A-055F-5456257DE763}"/>
              </a:ext>
            </a:extLst>
          </p:cNvPr>
          <p:cNvSpPr/>
          <p:nvPr/>
        </p:nvSpPr>
        <p:spPr>
          <a:xfrm rot="5400000">
            <a:off x="3275885" y="2744546"/>
            <a:ext cx="881615" cy="105746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639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285194"/>
              </p:ext>
            </p:extLst>
          </p:nvPr>
        </p:nvGraphicFramePr>
        <p:xfrm>
          <a:off x="1140288" y="122180"/>
          <a:ext cx="10439400" cy="6587991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5219700">
                  <a:extLst>
                    <a:ext uri="{9D8B030D-6E8A-4147-A177-3AD203B41FA5}">
                      <a16:colId xmlns:a16="http://schemas.microsoft.com/office/drawing/2014/main" val="2494379330"/>
                    </a:ext>
                  </a:extLst>
                </a:gridCol>
                <a:gridCol w="5219700">
                  <a:extLst>
                    <a:ext uri="{9D8B030D-6E8A-4147-A177-3AD203B41FA5}">
                      <a16:colId xmlns:a16="http://schemas.microsoft.com/office/drawing/2014/main" val="2358918220"/>
                    </a:ext>
                  </a:extLst>
                </a:gridCol>
              </a:tblGrid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Filtre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3E5DA3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Indicateurs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3E5D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472834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Aucun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Effectif préscolaire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471240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Aucun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Unités 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prescolaires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932684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Aucun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NBR 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eleves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34640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Aucun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Taux net de scolarisation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420846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Taux de redoublement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51559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Aucun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Prendre l’</a:t>
                      </a:r>
                      <a:r>
                        <a:rPr lang="fr-FR" sz="1200" baseline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evolution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par rapport à l’année </a:t>
                      </a:r>
                      <a:r>
                        <a:rPr lang="fr-FR" sz="1200" baseline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précedente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Taux de variation du 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nbr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d’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abondonnés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(public) 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41572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Nbr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de bénéficiaires appui social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11742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Ratio 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eleves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/enseignant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197634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NBR enseignant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096567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prendre le taux des classes 41+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Taux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encombrement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25201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cycle=primaire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Classes multi-niveaux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971193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Aucun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 des établissements enseignants l’amazigh(public)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55453"/>
                  </a:ext>
                </a:extLst>
              </a:tr>
              <a:tr h="516111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/Ne pas oublier de choisir le niveau 6eme pour le primaire et le niveau 3eme pour le </a:t>
                      </a:r>
                      <a:r>
                        <a:rPr lang="fr-FR" sz="1200" baseline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college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Taux de réussite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898343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Taux de réussite (Bac)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762491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Cycle= 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College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Type établissement =PUBLIC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 des 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eleves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apprenants l’Anglais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06374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Aucun/Prendre la maitrise </a:t>
                      </a:r>
                      <a:r>
                        <a:rPr lang="fr-FR" sz="1200" baseline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Tarl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Explicite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Certification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TARL et Explicite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657207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 cours de spécification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Taux de maitrise(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ecole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pionnieres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38141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Aucun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Educateurs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604931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Nbr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internats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31265"/>
                  </a:ext>
                </a:extLst>
              </a:tr>
              <a:tr h="303594">
                <a:tc>
                  <a:txBody>
                    <a:bodyPr/>
                    <a:lstStyle/>
                    <a:p>
                      <a:pPr rtl="1"/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Type établissement =PUBLIC</a:t>
                      </a:r>
                      <a:r>
                        <a:rPr lang="fr-FR" sz="12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Nbr</a:t>
                      </a: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établissements</a:t>
                      </a:r>
                      <a:endParaRPr lang="ar-MA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779739"/>
                  </a:ext>
                </a:extLst>
              </a:tr>
            </a:tbl>
          </a:graphicData>
        </a:graphic>
      </p:graphicFrame>
      <p:pic>
        <p:nvPicPr>
          <p:cNvPr id="7" name="Image 6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06C5B402-9806-B960-6A0D-03447050D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204" y="-226381"/>
            <a:ext cx="13150332" cy="87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EBCC0-3726-8A95-0101-B18EA857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B2CED-8D27-579B-868F-999E91178487}"/>
              </a:ext>
            </a:extLst>
          </p:cNvPr>
          <p:cNvSpPr/>
          <p:nvPr/>
        </p:nvSpPr>
        <p:spPr>
          <a:xfrm>
            <a:off x="-88777" y="-133165"/>
            <a:ext cx="12428738" cy="7155402"/>
          </a:xfrm>
          <a:prstGeom prst="rect">
            <a:avLst/>
          </a:pr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ar-MA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capture d’écran, brouillard, noir, obscurité&#10;&#10;Description générée automatiquement">
            <a:extLst>
              <a:ext uri="{FF2B5EF4-FFF2-40B4-BE49-F238E27FC236}">
                <a16:creationId xmlns:a16="http://schemas.microsoft.com/office/drawing/2014/main" id="{23D39400-A15D-757A-F0B6-FD8F33BCD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83"/>
            <a:ext cx="12491482" cy="8775008"/>
          </a:xfrm>
          <a:prstGeom prst="rect">
            <a:avLst/>
          </a:prstGeom>
          <a:effectLst>
            <a:outerShdw blurRad="50800" dist="50800" dir="5400000" algn="ctr" rotWithShape="0">
              <a:srgbClr val="FFFFFF"/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375D9CB-E648-5B3D-A3A1-EB4105288DAF}"/>
              </a:ext>
            </a:extLst>
          </p:cNvPr>
          <p:cNvSpPr txBox="1"/>
          <p:nvPr/>
        </p:nvSpPr>
        <p:spPr>
          <a:xfrm>
            <a:off x="5279916" y="3969785"/>
            <a:ext cx="5419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Merci.</a:t>
            </a:r>
          </a:p>
        </p:txBody>
      </p:sp>
      <p:sp>
        <p:nvSpPr>
          <p:cNvPr id="4" name="Rectangle : coins arrondis 13">
            <a:extLst>
              <a:ext uri="{FF2B5EF4-FFF2-40B4-BE49-F238E27FC236}">
                <a16:creationId xmlns:a16="http://schemas.microsoft.com/office/drawing/2014/main" id="{7E6E563B-ACA5-6172-272D-78553DCECAE1}"/>
              </a:ext>
            </a:extLst>
          </p:cNvPr>
          <p:cNvSpPr/>
          <p:nvPr/>
        </p:nvSpPr>
        <p:spPr>
          <a:xfrm rot="5400000">
            <a:off x="4699953" y="4010638"/>
            <a:ext cx="881615" cy="105746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56C4D4E-99D1-C692-37ED-8FEBF5FEA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87888" y="1072388"/>
            <a:ext cx="13144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2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85B86-4282-8080-EF82-D1F60FD23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37533A5-E852-6E13-4985-CB616F057248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AE4A8F-1CCA-EB8A-07C9-62CE0AF03D55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0DB707A7-41C9-E9CE-1153-A17098E79E14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D6AAD5-F8EF-46D4-DE44-630F8B774F89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Barre latérale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937531C-D1CF-E9EE-6C4F-4CFC97F2A97A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884969-1E7C-F600-2B27-4FF76F0C8003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7A822F8-BDD7-3512-B89F-13C24C33366C}"/>
              </a:ext>
            </a:extLst>
          </p:cNvPr>
          <p:cNvGrpSpPr/>
          <p:nvPr/>
        </p:nvGrpSpPr>
        <p:grpSpPr>
          <a:xfrm>
            <a:off x="272332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1C07D4D7-5FCB-80F7-BA35-566510569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CB5CF5D-D6D9-C85E-BF07-59321629E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5100" y="1724024"/>
              <a:ext cx="6848475" cy="3960823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A1E6945-E056-7FE4-E8A4-08ADC7AB35EF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Ellipse 44">
            <a:extLst>
              <a:ext uri="{FF2B5EF4-FFF2-40B4-BE49-F238E27FC236}">
                <a16:creationId xmlns:a16="http://schemas.microsoft.com/office/drawing/2014/main" id="{1AEE6D09-CE50-4753-45F5-58F7A2203FD1}"/>
              </a:ext>
            </a:extLst>
          </p:cNvPr>
          <p:cNvSpPr/>
          <p:nvPr/>
        </p:nvSpPr>
        <p:spPr>
          <a:xfrm>
            <a:off x="9936002" y="1810721"/>
            <a:ext cx="72000" cy="72000"/>
          </a:xfrm>
          <a:prstGeom prst="ellipse">
            <a:avLst/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B07B7C-2585-B648-E1B4-83B618B3A476}"/>
              </a:ext>
            </a:extLst>
          </p:cNvPr>
          <p:cNvGrpSpPr/>
          <p:nvPr/>
        </p:nvGrpSpPr>
        <p:grpSpPr>
          <a:xfrm>
            <a:off x="7790176" y="2021015"/>
            <a:ext cx="4312844" cy="2005281"/>
            <a:chOff x="7790176" y="2021015"/>
            <a:chExt cx="4312844" cy="200528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E0EB466-2568-7C19-A322-C6535812AA0A}"/>
                </a:ext>
              </a:extLst>
            </p:cNvPr>
            <p:cNvGrpSpPr/>
            <p:nvPr/>
          </p:nvGrpSpPr>
          <p:grpSpPr>
            <a:xfrm>
              <a:off x="7790176" y="2021015"/>
              <a:ext cx="4312844" cy="2005281"/>
              <a:chOff x="7790176" y="2021015"/>
              <a:chExt cx="4312844" cy="2005281"/>
            </a:xfrm>
          </p:grpSpPr>
          <p:pic>
            <p:nvPicPr>
              <p:cNvPr id="28" name="Image 27" descr="Une image contenant texte, capture d’écran, logiciel, Système d’exploitation&#10;&#10;Le contenu généré par l’IA peut être incorrect.">
                <a:extLst>
                  <a:ext uri="{FF2B5EF4-FFF2-40B4-BE49-F238E27FC236}">
                    <a16:creationId xmlns:a16="http://schemas.microsoft.com/office/drawing/2014/main" id="{9916CAC3-EDA1-D335-2DC9-07B62863B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0176" y="2021015"/>
                <a:ext cx="1678495" cy="2005281"/>
              </a:xfrm>
              <a:prstGeom prst="rect">
                <a:avLst/>
              </a:prstGeom>
            </p:spPr>
          </p:pic>
          <p:cxnSp>
            <p:nvCxnSpPr>
              <p:cNvPr id="35" name="Connecteur droit avec flèche 34">
                <a:extLst>
                  <a:ext uri="{FF2B5EF4-FFF2-40B4-BE49-F238E27FC236}">
                    <a16:creationId xmlns:a16="http://schemas.microsoft.com/office/drawing/2014/main" id="{CF844FE6-8BAE-F482-5B5A-D7BB26DCDF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05849" y="3030876"/>
                <a:ext cx="2297773" cy="81972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7C4C830-CFCE-C06D-68A2-DA10A47BF2E5}"/>
                  </a:ext>
                </a:extLst>
              </p:cNvPr>
              <p:cNvSpPr txBox="1"/>
              <p:nvPr/>
            </p:nvSpPr>
            <p:spPr>
              <a:xfrm>
                <a:off x="9904224" y="3198167"/>
                <a:ext cx="21987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rgbClr val="385DA3"/>
                    </a:solidFill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rPr>
                  <a:t>Naviguer entre vos comptes sans se déconnecter</a:t>
                </a:r>
              </a:p>
            </p:txBody>
          </p:sp>
        </p:grpSp>
        <p:pic>
          <p:nvPicPr>
            <p:cNvPr id="3" name="Image 2" descr="Une image contenant texte, capture d’écran, logiciel, Icône d’ordinateur&#10;&#10;Le contenu généré par l’IA peut être incorrect.">
              <a:extLst>
                <a:ext uri="{FF2B5EF4-FFF2-40B4-BE49-F238E27FC236}">
                  <a16:creationId xmlns:a16="http://schemas.microsoft.com/office/drawing/2014/main" id="{1C06BFCB-39C5-5B20-3841-B24EFA562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58" t="41273" r="5777" b="46716"/>
            <a:stretch>
              <a:fillRect/>
            </a:stretch>
          </p:blipFill>
          <p:spPr>
            <a:xfrm>
              <a:off x="7963282" y="3112848"/>
              <a:ext cx="1354747" cy="674761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22B47-BB85-B4FF-A564-53CB27555139}"/>
              </a:ext>
            </a:extLst>
          </p:cNvPr>
          <p:cNvSpPr/>
          <p:nvPr/>
        </p:nvSpPr>
        <p:spPr>
          <a:xfrm>
            <a:off x="6574146" y="1740078"/>
            <a:ext cx="1184596" cy="22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A57927C-E81D-A60B-9751-06BD5B7E36B2}"/>
              </a:ext>
            </a:extLst>
          </p:cNvPr>
          <p:cNvGrpSpPr/>
          <p:nvPr/>
        </p:nvGrpSpPr>
        <p:grpSpPr>
          <a:xfrm>
            <a:off x="8813800" y="1708340"/>
            <a:ext cx="2438259" cy="261610"/>
            <a:chOff x="8813800" y="1708340"/>
            <a:chExt cx="2438259" cy="261610"/>
          </a:xfrm>
        </p:grpSpPr>
        <p:sp>
          <p:nvSpPr>
            <p:cNvPr id="24" name="Rectangle à coins arrondis 23">
              <a:extLst>
                <a:ext uri="{FF2B5EF4-FFF2-40B4-BE49-F238E27FC236}">
                  <a16:creationId xmlns:a16="http://schemas.microsoft.com/office/drawing/2014/main" id="{1B67621C-1037-09D4-E854-6617006D0AA6}"/>
                </a:ext>
              </a:extLst>
            </p:cNvPr>
            <p:cNvSpPr/>
            <p:nvPr/>
          </p:nvSpPr>
          <p:spPr>
            <a:xfrm>
              <a:off x="8813800" y="1740078"/>
              <a:ext cx="832902" cy="224643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6" name="Connecteur : en angle 25">
              <a:extLst>
                <a:ext uri="{FF2B5EF4-FFF2-40B4-BE49-F238E27FC236}">
                  <a16:creationId xmlns:a16="http://schemas.microsoft.com/office/drawing/2014/main" id="{B3DFCDDB-1040-5172-2BE1-ED7EAF72059E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rot="10800000">
              <a:off x="9646703" y="1820827"/>
              <a:ext cx="342811" cy="1831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B534EC5-3027-4581-1ACA-BD8EE894037C}"/>
                </a:ext>
              </a:extLst>
            </p:cNvPr>
            <p:cNvSpPr txBox="1"/>
            <p:nvPr/>
          </p:nvSpPr>
          <p:spPr>
            <a:xfrm>
              <a:off x="9989513" y="1708340"/>
              <a:ext cx="126254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Profil utilisateur</a:t>
              </a:r>
              <a:endParaRPr lang="fr-FR" sz="11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ACE6058-083D-427E-2B79-44868E989164}"/>
              </a:ext>
            </a:extLst>
          </p:cNvPr>
          <p:cNvSpPr/>
          <p:nvPr/>
        </p:nvSpPr>
        <p:spPr>
          <a:xfrm>
            <a:off x="9048660" y="1785464"/>
            <a:ext cx="559040" cy="107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9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31C0B-E5B3-C778-B46F-927516446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7F950C6-340D-9E92-E6D2-667EDC842442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0B337B-C9E7-E156-278A-B6BDF4DAA458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A1CC34D4-00CF-FE17-36A4-206C8331D387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1EBE3E-58FC-679B-48F4-3F0F2CE12BED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Accueil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C91EFF3-FFCD-E672-33C1-CF1B145F0CDF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146FA2-F4EE-CA96-D289-51363C6F9595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B49C8E9-B2BB-8158-C16A-C77F45643817}"/>
              </a:ext>
            </a:extLst>
          </p:cNvPr>
          <p:cNvGrpSpPr/>
          <p:nvPr/>
        </p:nvGrpSpPr>
        <p:grpSpPr>
          <a:xfrm>
            <a:off x="2559879" y="1246906"/>
            <a:ext cx="7163681" cy="4938179"/>
            <a:chOff x="2559879" y="1246906"/>
            <a:chExt cx="7163681" cy="4938179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F7AEF0AD-7C2E-7EF6-511B-33F680A03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9879" y="1246906"/>
              <a:ext cx="7163681" cy="4938179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5DB524D-D859-89A4-2B05-39E766328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5100" y="1769111"/>
              <a:ext cx="6848475" cy="3960824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E70FF41-1786-9DE9-17C3-7A1ED0C05859}"/>
                </a:ext>
              </a:extLst>
            </p:cNvPr>
            <p:cNvSpPr/>
            <p:nvPr/>
          </p:nvSpPr>
          <p:spPr>
            <a:xfrm>
              <a:off x="2705100" y="4933950"/>
              <a:ext cx="6848475" cy="1095375"/>
            </a:xfrm>
            <a:prstGeom prst="roundRect">
              <a:avLst/>
            </a:prstGeom>
            <a:solidFill>
              <a:srgbClr val="F8F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sp>
        <p:nvSpPr>
          <p:cNvPr id="2" name="Rectangle à coins arrondis 23">
            <a:extLst>
              <a:ext uri="{FF2B5EF4-FFF2-40B4-BE49-F238E27FC236}">
                <a16:creationId xmlns:a16="http://schemas.microsoft.com/office/drawing/2014/main" id="{4F4B4077-7E41-F9B6-335D-FCFFF478E534}"/>
              </a:ext>
            </a:extLst>
          </p:cNvPr>
          <p:cNvSpPr/>
          <p:nvPr/>
        </p:nvSpPr>
        <p:spPr>
          <a:xfrm>
            <a:off x="3057973" y="2202014"/>
            <a:ext cx="1051448" cy="98225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DCB9DB1F-B372-C981-5760-BBCA505E521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80099" y="3200399"/>
            <a:ext cx="1807285" cy="505610"/>
          </a:xfrm>
          <a:prstGeom prst="bentConnector3">
            <a:avLst>
              <a:gd name="adj1" fmla="val 119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2BA8ACE7-67D0-8F37-F391-928A6114FF03}"/>
              </a:ext>
            </a:extLst>
          </p:cNvPr>
          <p:cNvSpPr txBox="1"/>
          <p:nvPr/>
        </p:nvSpPr>
        <p:spPr>
          <a:xfrm>
            <a:off x="3919552" y="4472285"/>
            <a:ext cx="2198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Ce bouton vous redirige vers la catégorie sélectionnée dans le menu principal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C16CB1C-4A76-AA69-C8E5-BD346025EE90}"/>
              </a:ext>
            </a:extLst>
          </p:cNvPr>
          <p:cNvSpPr/>
          <p:nvPr/>
        </p:nvSpPr>
        <p:spPr>
          <a:xfrm>
            <a:off x="4604994" y="4342566"/>
            <a:ext cx="72000" cy="72000"/>
          </a:xfrm>
          <a:prstGeom prst="ellipse">
            <a:avLst/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5851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55B41-6F85-FA03-01D5-5017F6C6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0246B189-BF51-D4AF-98C2-400C7DE84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FD7F09-5B5B-08F7-C5C8-8EB661FFC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163" y="1760645"/>
            <a:ext cx="6845412" cy="39579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EAC2A5B-5C79-0937-C8B2-E6CA9161C7FF}"/>
              </a:ext>
            </a:extLst>
          </p:cNvPr>
          <p:cNvSpPr/>
          <p:nvPr/>
        </p:nvSpPr>
        <p:spPr>
          <a:xfrm>
            <a:off x="4659432" y="2069240"/>
            <a:ext cx="4641777" cy="2361339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343358-7F9D-D9D4-951E-3EDFC1230A31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88142-7BE1-FAC2-2B9A-0A7D2AFF92BF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76DBF1B9-417A-C381-FE65-1C8B19D5EA04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DFDB65-FC1B-4B3A-3D4D-2B7C6008B91C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Menu principal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AD6F376-53D7-1749-0D57-2E407D3EE4E5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0864A6-C54B-4241-BDF1-3B705C7E04A7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9CF892A-C171-5C27-2AA8-8F9F2DEE285C}"/>
              </a:ext>
            </a:extLst>
          </p:cNvPr>
          <p:cNvSpPr/>
          <p:nvPr/>
        </p:nvSpPr>
        <p:spPr>
          <a:xfrm>
            <a:off x="2705100" y="5685594"/>
            <a:ext cx="6848475" cy="343731"/>
          </a:xfrm>
          <a:prstGeom prst="roundRect">
            <a:avLst>
              <a:gd name="adj" fmla="val 117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23">
            <a:extLst>
              <a:ext uri="{FF2B5EF4-FFF2-40B4-BE49-F238E27FC236}">
                <a16:creationId xmlns:a16="http://schemas.microsoft.com/office/drawing/2014/main" id="{F6542985-65A8-5A4D-4BD8-054EC16E3B8E}"/>
              </a:ext>
            </a:extLst>
          </p:cNvPr>
          <p:cNvSpPr/>
          <p:nvPr/>
        </p:nvSpPr>
        <p:spPr>
          <a:xfrm>
            <a:off x="2890790" y="2628053"/>
            <a:ext cx="429944" cy="11312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17DB70-E18E-499F-2D15-B884FD81491E}"/>
              </a:ext>
            </a:extLst>
          </p:cNvPr>
          <p:cNvSpPr txBox="1"/>
          <p:nvPr/>
        </p:nvSpPr>
        <p:spPr>
          <a:xfrm>
            <a:off x="4815521" y="3939633"/>
            <a:ext cx="1804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Consulter la page glossaire pour cet indicateur </a:t>
            </a:r>
          </a:p>
        </p:txBody>
      </p:sp>
      <p:pic>
        <p:nvPicPr>
          <p:cNvPr id="15" name="Image 14" descr="Une image contenant logo, symbole, Graphique&#10;&#10;Le contenu généré par l’IA peut être incorrect.">
            <a:extLst>
              <a:ext uri="{FF2B5EF4-FFF2-40B4-BE49-F238E27FC236}">
                <a16:creationId xmlns:a16="http://schemas.microsoft.com/office/drawing/2014/main" id="{5A739281-703E-905B-FE30-F33A48928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7" r="29707"/>
          <a:stretch>
            <a:fillRect/>
          </a:stretch>
        </p:blipFill>
        <p:spPr>
          <a:xfrm>
            <a:off x="4920525" y="3576430"/>
            <a:ext cx="339544" cy="399282"/>
          </a:xfrm>
          <a:prstGeom prst="roundRect">
            <a:avLst>
              <a:gd name="adj" fmla="val 14423"/>
            </a:avLst>
          </a:prstGeom>
        </p:spPr>
      </p:pic>
      <p:pic>
        <p:nvPicPr>
          <p:cNvPr id="17" name="Image 16" descr="Une image contenant logo, symbole, Graphique&#10;&#10;Le contenu généré par l’IA peut être incorrect.">
            <a:extLst>
              <a:ext uri="{FF2B5EF4-FFF2-40B4-BE49-F238E27FC236}">
                <a16:creationId xmlns:a16="http://schemas.microsoft.com/office/drawing/2014/main" id="{8E3839E3-C13D-B6DC-9D0C-19CA38DD5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4" r="8760"/>
          <a:stretch>
            <a:fillRect/>
          </a:stretch>
        </p:blipFill>
        <p:spPr>
          <a:xfrm>
            <a:off x="6135382" y="2395143"/>
            <a:ext cx="339545" cy="399282"/>
          </a:xfrm>
          <a:prstGeom prst="roundRect">
            <a:avLst>
              <a:gd name="adj" fmla="val 18911"/>
            </a:avLst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97ABD04-D5E3-C348-07F6-351C03F13847}"/>
              </a:ext>
            </a:extLst>
          </p:cNvPr>
          <p:cNvSpPr txBox="1"/>
          <p:nvPr/>
        </p:nvSpPr>
        <p:spPr>
          <a:xfrm>
            <a:off x="6047164" y="2796004"/>
            <a:ext cx="1479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Cocher / décocher un indicateur dans la liste des favoris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69CFF86-35EF-DEAB-A35B-8822B43E99BB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3320734" y="2684618"/>
            <a:ext cx="1494787" cy="9786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77F1372-FA42-1D6D-DB16-FED98444DACC}"/>
              </a:ext>
            </a:extLst>
          </p:cNvPr>
          <p:cNvCxnSpPr>
            <a:stCxn id="6" idx="3"/>
          </p:cNvCxnSpPr>
          <p:nvPr/>
        </p:nvCxnSpPr>
        <p:spPr>
          <a:xfrm flipV="1">
            <a:off x="3320734" y="2554357"/>
            <a:ext cx="2666364" cy="13026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B6D994D-55CB-D76C-5829-D5A8C46E9845}"/>
              </a:ext>
            </a:extLst>
          </p:cNvPr>
          <p:cNvSpPr/>
          <p:nvPr/>
        </p:nvSpPr>
        <p:spPr>
          <a:xfrm>
            <a:off x="4804977" y="3652734"/>
            <a:ext cx="72000" cy="72000"/>
          </a:xfrm>
          <a:prstGeom prst="ellipse">
            <a:avLst/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3D5A70C-13E9-CBD3-F433-4F8C051ACE91}"/>
              </a:ext>
            </a:extLst>
          </p:cNvPr>
          <p:cNvSpPr/>
          <p:nvPr/>
        </p:nvSpPr>
        <p:spPr>
          <a:xfrm>
            <a:off x="5975164" y="2522784"/>
            <a:ext cx="72000" cy="72000"/>
          </a:xfrm>
          <a:prstGeom prst="ellipse">
            <a:avLst/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498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55320-43F9-FB3B-E46A-877747D6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A3B43F7-B6E8-A7A5-4EBB-6DA932C59ED3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B3C5FE-15B6-4014-DED5-8D02EFB93AEB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967CFE05-DA40-152C-017E-7AD034AA363C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1F168A-9654-547A-7ED9-EBF0F68FEF92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Menu principal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F2CDA3E-93EF-439F-FB75-75572580CC50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5B43A75-00D8-8990-CE22-8A1DF40AD64C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B8DFCDEB-C234-285C-876A-BEBF71766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1D1371-3762-90AB-6131-4202E6652F61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>
              <a:gd name="adj" fmla="val 117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396021-6DE2-13F3-B47C-7589DBD8C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163" y="1760645"/>
            <a:ext cx="6845412" cy="395790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4FFD1F3-6AA8-4084-59AE-8D71B7E054FC}"/>
              </a:ext>
            </a:extLst>
          </p:cNvPr>
          <p:cNvGrpSpPr/>
          <p:nvPr/>
        </p:nvGrpSpPr>
        <p:grpSpPr>
          <a:xfrm>
            <a:off x="2838395" y="5330072"/>
            <a:ext cx="2488963" cy="308251"/>
            <a:chOff x="2808229" y="2020364"/>
            <a:chExt cx="2488963" cy="308251"/>
          </a:xfrm>
        </p:grpSpPr>
        <p:sp>
          <p:nvSpPr>
            <p:cNvPr id="6" name="Rectangle à coins arrondis 23">
              <a:extLst>
                <a:ext uri="{FF2B5EF4-FFF2-40B4-BE49-F238E27FC236}">
                  <a16:creationId xmlns:a16="http://schemas.microsoft.com/office/drawing/2014/main" id="{F725C50B-DCD4-0FBA-B06F-73C0DF88A64F}"/>
                </a:ext>
              </a:extLst>
            </p:cNvPr>
            <p:cNvSpPr/>
            <p:nvPr/>
          </p:nvSpPr>
          <p:spPr>
            <a:xfrm>
              <a:off x="2808229" y="2020364"/>
              <a:ext cx="429944" cy="28102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A63A270-EB21-4FF8-CA51-1CB9BEBE7CE2}"/>
                </a:ext>
              </a:extLst>
            </p:cNvPr>
            <p:cNvSpPr/>
            <p:nvPr/>
          </p:nvSpPr>
          <p:spPr>
            <a:xfrm>
              <a:off x="5225192" y="2256615"/>
              <a:ext cx="72000" cy="72000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18" name="Connecteur : en angle 17">
              <a:extLst>
                <a:ext uri="{FF2B5EF4-FFF2-40B4-BE49-F238E27FC236}">
                  <a16:creationId xmlns:a16="http://schemas.microsoft.com/office/drawing/2014/main" id="{41562B6B-A9C6-D895-15CF-CADC775F7625}"/>
                </a:ext>
              </a:extLst>
            </p:cNvPr>
            <p:cNvCxnSpPr>
              <a:cxnSpLocks/>
            </p:cNvCxnSpPr>
            <p:nvPr/>
          </p:nvCxnSpPr>
          <p:spPr>
            <a:xfrm>
              <a:off x="3249051" y="2138490"/>
              <a:ext cx="2015738" cy="103062"/>
            </a:xfrm>
            <a:prstGeom prst="bentConnector3">
              <a:avLst>
                <a:gd name="adj1" fmla="val 99632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8BF18E5-1C7B-DD71-6839-96C7E824665C}"/>
              </a:ext>
            </a:extLst>
          </p:cNvPr>
          <p:cNvSpPr txBox="1"/>
          <p:nvPr/>
        </p:nvSpPr>
        <p:spPr>
          <a:xfrm>
            <a:off x="5327358" y="5320427"/>
            <a:ext cx="1441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Consulter la liste des favoris </a:t>
            </a:r>
          </a:p>
        </p:txBody>
      </p:sp>
    </p:spTree>
    <p:extLst>
      <p:ext uri="{BB962C8B-B14F-4D97-AF65-F5344CB8AC3E}">
        <p14:creationId xmlns:p14="http://schemas.microsoft.com/office/powerpoint/2010/main" val="9678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639A0-A620-EFEE-F722-87D238A2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3">
            <a:extLst>
              <a:ext uri="{FF2B5EF4-FFF2-40B4-BE49-F238E27FC236}">
                <a16:creationId xmlns:a16="http://schemas.microsoft.com/office/drawing/2014/main" id="{CE8135BB-ED83-EFA8-5BD9-DC7E4A093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879" y="1246906"/>
            <a:ext cx="7163681" cy="4938179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42824E8-8AB6-8FFD-3C70-FA30FCEF3F31}"/>
              </a:ext>
            </a:extLst>
          </p:cNvPr>
          <p:cNvSpPr/>
          <p:nvPr/>
        </p:nvSpPr>
        <p:spPr>
          <a:xfrm>
            <a:off x="2705100" y="4933950"/>
            <a:ext cx="6848475" cy="1095375"/>
          </a:xfrm>
          <a:prstGeom prst="roundRect">
            <a:avLst>
              <a:gd name="adj" fmla="val 117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B9281F-D6ED-3EA6-2BDC-26CA1CB0C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8837" y="1760645"/>
            <a:ext cx="6834737" cy="395173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5A61507-1757-9D5F-868D-3A32B7CEC41E}"/>
              </a:ext>
            </a:extLst>
          </p:cNvPr>
          <p:cNvSpPr txBox="1"/>
          <p:nvPr/>
        </p:nvSpPr>
        <p:spPr>
          <a:xfrm>
            <a:off x="572748" y="281870"/>
            <a:ext cx="5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Les catégories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7B12A-CBA9-9E49-D0FF-1C2C952C2FA0}"/>
              </a:ext>
            </a:extLst>
          </p:cNvPr>
          <p:cNvSpPr/>
          <p:nvPr/>
        </p:nvSpPr>
        <p:spPr>
          <a:xfrm>
            <a:off x="3890865" y="-82783"/>
            <a:ext cx="9937476" cy="558815"/>
          </a:xfrm>
          <a:prstGeom prst="rect">
            <a:avLst/>
          </a:prstGeom>
          <a:gradFill flip="none" rotWithShape="1">
            <a:gsLst>
              <a:gs pos="21000">
                <a:srgbClr val="FCBF1A">
                  <a:shade val="30000"/>
                  <a:satMod val="115000"/>
                </a:srgbClr>
              </a:gs>
              <a:gs pos="27000">
                <a:srgbClr val="FCBF1A">
                  <a:shade val="67500"/>
                  <a:satMod val="115000"/>
                </a:srgbClr>
              </a:gs>
              <a:gs pos="100000">
                <a:srgbClr val="FCBF1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raphique 15">
            <a:extLst>
              <a:ext uri="{FF2B5EF4-FFF2-40B4-BE49-F238E27FC236}">
                <a16:creationId xmlns:a16="http://schemas.microsoft.com/office/drawing/2014/main" id="{C20BF3E1-8FAC-4BF5-1CC6-45C45ADFCEFF}"/>
              </a:ext>
            </a:extLst>
          </p:cNvPr>
          <p:cNvSpPr/>
          <p:nvPr/>
        </p:nvSpPr>
        <p:spPr>
          <a:xfrm>
            <a:off x="-110930" y="-66295"/>
            <a:ext cx="20422895" cy="1002465"/>
          </a:xfrm>
          <a:custGeom>
            <a:avLst/>
            <a:gdLst>
              <a:gd name="connsiteX0" fmla="*/ 11795698 w 11795698"/>
              <a:gd name="connsiteY0" fmla="*/ 0 h 578996"/>
              <a:gd name="connsiteX1" fmla="*/ 0 w 11795698"/>
              <a:gd name="connsiteY1" fmla="*/ 0 h 578996"/>
              <a:gd name="connsiteX2" fmla="*/ 0 w 11795698"/>
              <a:gd name="connsiteY2" fmla="*/ 578996 h 578996"/>
              <a:gd name="connsiteX3" fmla="*/ 2942040 w 11795698"/>
              <a:gd name="connsiteY3" fmla="*/ 578996 h 578996"/>
              <a:gd name="connsiteX4" fmla="*/ 3509882 w 11795698"/>
              <a:gd name="connsiteY4" fmla="*/ 345097 h 578996"/>
              <a:gd name="connsiteX5" fmla="*/ 4055414 w 11795698"/>
              <a:gd name="connsiteY5" fmla="*/ 189281 h 578996"/>
              <a:gd name="connsiteX6" fmla="*/ 11795349 w 11795698"/>
              <a:gd name="connsiteY6" fmla="*/ 189281 h 578996"/>
              <a:gd name="connsiteX7" fmla="*/ 11795349 w 11795698"/>
              <a:gd name="connsiteY7" fmla="*/ 0 h 5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98" h="578996">
                <a:moveTo>
                  <a:pt x="11795698" y="0"/>
                </a:moveTo>
                <a:lnTo>
                  <a:pt x="0" y="0"/>
                </a:lnTo>
                <a:lnTo>
                  <a:pt x="0" y="578996"/>
                </a:lnTo>
                <a:lnTo>
                  <a:pt x="2942040" y="578996"/>
                </a:lnTo>
                <a:cubicBezTo>
                  <a:pt x="2942040" y="578996"/>
                  <a:pt x="3298292" y="556687"/>
                  <a:pt x="3509882" y="345097"/>
                </a:cubicBezTo>
                <a:cubicBezTo>
                  <a:pt x="3721472" y="133507"/>
                  <a:pt x="3788399" y="200435"/>
                  <a:pt x="4055414" y="189281"/>
                </a:cubicBezTo>
                <a:cubicBezTo>
                  <a:pt x="4322429" y="178126"/>
                  <a:pt x="11795349" y="189281"/>
                  <a:pt x="11795349" y="189281"/>
                </a:cubicBezTo>
                <a:lnTo>
                  <a:pt x="11795349" y="0"/>
                </a:lnTo>
                <a:close/>
              </a:path>
            </a:pathLst>
          </a:custGeom>
          <a:solidFill>
            <a:srgbClr val="3E5DA3"/>
          </a:solidFill>
          <a:ln w="348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0AB1CF-CC41-21C0-1EB3-BB26F69B13A7}"/>
              </a:ext>
            </a:extLst>
          </p:cNvPr>
          <p:cNvSpPr txBox="1"/>
          <p:nvPr/>
        </p:nvSpPr>
        <p:spPr>
          <a:xfrm>
            <a:off x="1123724" y="67744"/>
            <a:ext cx="50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PLATEFORME TBS : 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Menu principal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B9BB8FB-F388-5B19-6566-27391A87F84D}"/>
              </a:ext>
            </a:extLst>
          </p:cNvPr>
          <p:cNvSpPr/>
          <p:nvPr/>
        </p:nvSpPr>
        <p:spPr>
          <a:xfrm>
            <a:off x="-634482" y="207397"/>
            <a:ext cx="1483568" cy="430124"/>
          </a:xfrm>
          <a:prstGeom prst="roundRect">
            <a:avLst>
              <a:gd name="adj" fmla="val 50000"/>
            </a:avLst>
          </a:prstGeom>
          <a:solidFill>
            <a:srgbClr val="FCB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D21F5E-4935-842A-CF2F-A491BC8D3AA4}"/>
              </a:ext>
            </a:extLst>
          </p:cNvPr>
          <p:cNvSpPr txBox="1"/>
          <p:nvPr/>
        </p:nvSpPr>
        <p:spPr>
          <a:xfrm>
            <a:off x="371222" y="207397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8E640F-E6AA-9CEE-6124-2B6016BA8471}"/>
              </a:ext>
            </a:extLst>
          </p:cNvPr>
          <p:cNvGrpSpPr/>
          <p:nvPr/>
        </p:nvGrpSpPr>
        <p:grpSpPr>
          <a:xfrm>
            <a:off x="3344333" y="5308600"/>
            <a:ext cx="2536510" cy="349221"/>
            <a:chOff x="2760682" y="1979394"/>
            <a:chExt cx="2536510" cy="349221"/>
          </a:xfrm>
        </p:grpSpPr>
        <p:sp>
          <p:nvSpPr>
            <p:cNvPr id="6" name="Rectangle à coins arrondis 23">
              <a:extLst>
                <a:ext uri="{FF2B5EF4-FFF2-40B4-BE49-F238E27FC236}">
                  <a16:creationId xmlns:a16="http://schemas.microsoft.com/office/drawing/2014/main" id="{6D79AB11-889A-34B4-2766-A23F7C6A2882}"/>
                </a:ext>
              </a:extLst>
            </p:cNvPr>
            <p:cNvSpPr/>
            <p:nvPr/>
          </p:nvSpPr>
          <p:spPr>
            <a:xfrm>
              <a:off x="2760682" y="1979394"/>
              <a:ext cx="477491" cy="27722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1FCF357-00FF-D33F-19DD-33F7B0C1D9C0}"/>
                </a:ext>
              </a:extLst>
            </p:cNvPr>
            <p:cNvSpPr/>
            <p:nvPr/>
          </p:nvSpPr>
          <p:spPr>
            <a:xfrm>
              <a:off x="5225192" y="2256615"/>
              <a:ext cx="72000" cy="72000"/>
            </a:xfrm>
            <a:prstGeom prst="ellipse">
              <a:avLst/>
            </a:prstGeom>
            <a:solidFill>
              <a:srgbClr val="FCBF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  <p:cxnSp>
          <p:nvCxnSpPr>
            <p:cNvPr id="18" name="Connecteur : en angle 17">
              <a:extLst>
                <a:ext uri="{FF2B5EF4-FFF2-40B4-BE49-F238E27FC236}">
                  <a16:creationId xmlns:a16="http://schemas.microsoft.com/office/drawing/2014/main" id="{4725ACFE-A9CC-AE4E-5514-0460E89D9795}"/>
                </a:ext>
              </a:extLst>
            </p:cNvPr>
            <p:cNvCxnSpPr>
              <a:cxnSpLocks/>
            </p:cNvCxnSpPr>
            <p:nvPr/>
          </p:nvCxnSpPr>
          <p:spPr>
            <a:xfrm>
              <a:off x="3249051" y="2138490"/>
              <a:ext cx="2015738" cy="103062"/>
            </a:xfrm>
            <a:prstGeom prst="bentConnector3">
              <a:avLst>
                <a:gd name="adj1" fmla="val 99632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AFAB9326-B6CC-3B4F-379A-AD3480A01F4D}"/>
              </a:ext>
            </a:extLst>
          </p:cNvPr>
          <p:cNvSpPr txBox="1"/>
          <p:nvPr/>
        </p:nvSpPr>
        <p:spPr>
          <a:xfrm>
            <a:off x="5903275" y="5349571"/>
            <a:ext cx="936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85DA3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Consulter le glossaire</a:t>
            </a:r>
          </a:p>
        </p:txBody>
      </p:sp>
    </p:spTree>
    <p:extLst>
      <p:ext uri="{BB962C8B-B14F-4D97-AF65-F5344CB8AC3E}">
        <p14:creationId xmlns:p14="http://schemas.microsoft.com/office/powerpoint/2010/main" val="38132491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3724</TotalTime>
  <Words>1534</Words>
  <Application>Microsoft Office PowerPoint</Application>
  <PresentationFormat>Grand écran</PresentationFormat>
  <Paragraphs>387</Paragraphs>
  <Slides>42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1" baseType="lpstr">
      <vt:lpstr>Aptos</vt:lpstr>
      <vt:lpstr>Aptos Display</vt:lpstr>
      <vt:lpstr>Arial</vt:lpstr>
      <vt:lpstr>Arial Rounded MT Bold</vt:lpstr>
      <vt:lpstr>Calibri</vt:lpstr>
      <vt:lpstr>Rubik ExtraBold</vt:lpstr>
      <vt:lpstr>Segoe UI</vt:lpstr>
      <vt:lpstr>Tahoma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CHAHOUM.KAOUTAR</dc:creator>
  <cp:lastModifiedBy>NADIA MAAMAR</cp:lastModifiedBy>
  <cp:revision>110</cp:revision>
  <dcterms:created xsi:type="dcterms:W3CDTF">2024-10-10T10:51:10Z</dcterms:created>
  <dcterms:modified xsi:type="dcterms:W3CDTF">2025-10-09T15:06:57Z</dcterms:modified>
</cp:coreProperties>
</file>