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</p:sldMasterIdLst>
  <p:notesMasterIdLst>
    <p:notesMasterId r:id="rId18"/>
  </p:notesMasterIdLst>
  <p:handoutMasterIdLst>
    <p:handoutMasterId r:id="rId19"/>
  </p:handoutMasterIdLst>
  <p:sldIdLst>
    <p:sldId id="260" r:id="rId3"/>
    <p:sldId id="279" r:id="rId4"/>
    <p:sldId id="312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4" r:id="rId14"/>
    <p:sldId id="323" r:id="rId15"/>
    <p:sldId id="314" r:id="rId16"/>
    <p:sldId id="27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B9A"/>
    <a:srgbClr val="58B6C0"/>
    <a:srgbClr val="D6E8EA"/>
    <a:srgbClr val="E8EFF3"/>
    <a:srgbClr val="F8F8F8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A57E7-98FF-406F-83D9-D4C26E3168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AEDF94-2B5E-4BB8-90B6-14AEBA41A2BA}">
      <dgm:prSet phldrT="[Texte]"/>
      <dgm:spPr/>
      <dgm:t>
        <a:bodyPr/>
        <a:lstStyle/>
        <a:p>
          <a:endParaRPr lang="fr-FR" dirty="0"/>
        </a:p>
      </dgm:t>
    </dgm:pt>
    <dgm:pt modelId="{FCB976D6-8287-4B62-9287-097C47C396B7}" type="parTrans" cxnId="{E14A6EEC-4B37-41AC-8C51-E70FADB217DD}">
      <dgm:prSet/>
      <dgm:spPr/>
      <dgm:t>
        <a:bodyPr/>
        <a:lstStyle/>
        <a:p>
          <a:endParaRPr lang="fr-FR"/>
        </a:p>
      </dgm:t>
    </dgm:pt>
    <dgm:pt modelId="{11092293-E880-42C4-B40E-3F63394BD12E}" type="sibTrans" cxnId="{E14A6EEC-4B37-41AC-8C51-E70FADB217DD}">
      <dgm:prSet/>
      <dgm:spPr/>
      <dgm:t>
        <a:bodyPr/>
        <a:lstStyle/>
        <a:p>
          <a:endParaRPr lang="fr-FR"/>
        </a:p>
      </dgm:t>
    </dgm:pt>
    <dgm:pt modelId="{4BBC1124-E504-428E-B9B3-DCC7B16BC68C}">
      <dgm:prSet phldrT="[Texte]" custT="1"/>
      <dgm:spPr/>
      <dgm:t>
        <a:bodyPr/>
        <a:lstStyle/>
        <a:p>
          <a:r>
            <a:rPr lang="fr-FR" sz="2400" dirty="0" smtClean="0"/>
            <a:t>Nouveautés des Tableaux de bord</a:t>
          </a:r>
          <a:endParaRPr lang="fr-FR" sz="2400" dirty="0"/>
        </a:p>
      </dgm:t>
    </dgm:pt>
    <dgm:pt modelId="{A6A69F00-A491-4AAA-88EE-CDA7DB001193}" type="parTrans" cxnId="{44159464-831B-4CEF-8D24-8D908C796160}">
      <dgm:prSet/>
      <dgm:spPr/>
      <dgm:t>
        <a:bodyPr/>
        <a:lstStyle/>
        <a:p>
          <a:endParaRPr lang="fr-FR"/>
        </a:p>
      </dgm:t>
    </dgm:pt>
    <dgm:pt modelId="{57A62051-5747-4073-8130-694E4EBD6088}" type="sibTrans" cxnId="{44159464-831B-4CEF-8D24-8D908C796160}">
      <dgm:prSet/>
      <dgm:spPr/>
      <dgm:t>
        <a:bodyPr/>
        <a:lstStyle/>
        <a:p>
          <a:endParaRPr lang="fr-FR"/>
        </a:p>
      </dgm:t>
    </dgm:pt>
    <dgm:pt modelId="{733D80E7-D707-4BD1-9FC6-983D4A1CF4CA}">
      <dgm:prSet phldrT="[Texte]" custT="1"/>
      <dgm:spPr/>
      <dgm:t>
        <a:bodyPr/>
        <a:lstStyle/>
        <a:p>
          <a:r>
            <a:rPr lang="fr-FR" sz="2400" b="0" i="0" dirty="0" smtClean="0"/>
            <a:t>Ce qui a été fait / Prochaines étapes</a:t>
          </a:r>
          <a:endParaRPr lang="fr-FR" sz="2400" dirty="0" smtClean="0"/>
        </a:p>
      </dgm:t>
    </dgm:pt>
    <dgm:pt modelId="{B7A70BD5-E80A-48D3-A530-709A0221B871}" type="parTrans" cxnId="{D0FB1419-DF8C-4B7C-AD54-AA55C30F5646}">
      <dgm:prSet/>
      <dgm:spPr/>
      <dgm:t>
        <a:bodyPr/>
        <a:lstStyle/>
        <a:p>
          <a:endParaRPr lang="fr-FR"/>
        </a:p>
      </dgm:t>
    </dgm:pt>
    <dgm:pt modelId="{42283250-AED6-48A4-BE3A-D3F998D351E2}" type="sibTrans" cxnId="{D0FB1419-DF8C-4B7C-AD54-AA55C30F5646}">
      <dgm:prSet/>
      <dgm:spPr/>
      <dgm:t>
        <a:bodyPr/>
        <a:lstStyle/>
        <a:p>
          <a:endParaRPr lang="fr-FR"/>
        </a:p>
      </dgm:t>
    </dgm:pt>
    <dgm:pt modelId="{E71A5AB3-E8D0-4B86-A834-A5C6D0B63742}">
      <dgm:prSet phldrT="[Texte]" custT="1"/>
      <dgm:spPr/>
      <dgm:t>
        <a:bodyPr/>
        <a:lstStyle/>
        <a:p>
          <a:r>
            <a:rPr lang="fr-FR" sz="2400" dirty="0" smtClean="0"/>
            <a:t>Présentation des 7 indicateurs de performance disponibles</a:t>
          </a:r>
          <a:endParaRPr lang="fr-FR" sz="2400" dirty="0"/>
        </a:p>
      </dgm:t>
    </dgm:pt>
    <dgm:pt modelId="{1D2D97EF-1677-4F13-BCC6-EF2AF60F9737}" type="parTrans" cxnId="{AF470628-41E4-4D6A-A3AE-410B86B752BF}">
      <dgm:prSet/>
      <dgm:spPr/>
      <dgm:t>
        <a:bodyPr/>
        <a:lstStyle/>
        <a:p>
          <a:endParaRPr lang="fr-FR"/>
        </a:p>
      </dgm:t>
    </dgm:pt>
    <dgm:pt modelId="{8DF8F9EC-3D1D-4B0B-A0E7-B835460F5F85}" type="sibTrans" cxnId="{AF470628-41E4-4D6A-A3AE-410B86B752BF}">
      <dgm:prSet/>
      <dgm:spPr/>
      <dgm:t>
        <a:bodyPr/>
        <a:lstStyle/>
        <a:p>
          <a:endParaRPr lang="fr-FR"/>
        </a:p>
      </dgm:t>
    </dgm:pt>
    <dgm:pt modelId="{EA4E5EB1-3BCA-4672-A89A-1756C25AE471}">
      <dgm:prSet phldrT="[Texte]" custT="1"/>
      <dgm:spPr/>
      <dgm:t>
        <a:bodyPr/>
        <a:lstStyle/>
        <a:p>
          <a:r>
            <a:rPr lang="en-US" sz="2400" dirty="0" err="1" smtClean="0"/>
            <a:t>Annexe</a:t>
          </a:r>
          <a:r>
            <a:rPr lang="en-US" sz="2400" dirty="0" smtClean="0"/>
            <a:t> 1 : </a:t>
          </a:r>
          <a:r>
            <a:rPr lang="en-US" sz="2400" dirty="0" err="1" smtClean="0"/>
            <a:t>Processus</a:t>
          </a:r>
          <a:r>
            <a:rPr lang="en-US" sz="2400" dirty="0" smtClean="0"/>
            <a:t> d`</a:t>
          </a:r>
          <a:r>
            <a:rPr lang="fr-FR" sz="2400" b="0" i="0" dirty="0" smtClean="0"/>
            <a:t>é</a:t>
          </a:r>
          <a:r>
            <a:rPr lang="en-US" sz="2400" dirty="0" err="1" smtClean="0"/>
            <a:t>laboration</a:t>
          </a:r>
          <a:r>
            <a:rPr lang="en-US" sz="2400" dirty="0" smtClean="0"/>
            <a:t> des tableaux de </a:t>
          </a:r>
          <a:r>
            <a:rPr lang="en-US" sz="2400" dirty="0" err="1" smtClean="0"/>
            <a:t>bord</a:t>
          </a:r>
          <a:endParaRPr lang="fr-FR" sz="2400" dirty="0"/>
        </a:p>
      </dgm:t>
    </dgm:pt>
    <dgm:pt modelId="{AF4EED54-9549-41EC-AB61-BF0163A4E76F}" type="parTrans" cxnId="{F6F842D8-582E-4449-AD22-029783EF4E45}">
      <dgm:prSet/>
      <dgm:spPr/>
      <dgm:t>
        <a:bodyPr/>
        <a:lstStyle/>
        <a:p>
          <a:endParaRPr lang="fr-FR"/>
        </a:p>
      </dgm:t>
    </dgm:pt>
    <dgm:pt modelId="{49C0BF39-0BBA-4561-A184-1E0837DC8433}" type="sibTrans" cxnId="{F6F842D8-582E-4449-AD22-029783EF4E45}">
      <dgm:prSet/>
      <dgm:spPr/>
      <dgm:t>
        <a:bodyPr/>
        <a:lstStyle/>
        <a:p>
          <a:endParaRPr lang="fr-FR"/>
        </a:p>
      </dgm:t>
    </dgm:pt>
    <dgm:pt modelId="{03FCD123-4037-4BFC-83F8-BA9D24B9A92A}">
      <dgm:prSet phldrT="[Texte]" custT="1"/>
      <dgm:spPr/>
      <dgm:t>
        <a:bodyPr/>
        <a:lstStyle/>
        <a:p>
          <a:r>
            <a:rPr lang="en-US" sz="2400" dirty="0" err="1" smtClean="0"/>
            <a:t>Annexe</a:t>
          </a:r>
          <a:r>
            <a:rPr lang="en-US" sz="2400" dirty="0" smtClean="0"/>
            <a:t> 2 : </a:t>
          </a:r>
          <a:r>
            <a:rPr lang="en-US" sz="2400" dirty="0" err="1" smtClean="0"/>
            <a:t>Liste</a:t>
          </a:r>
          <a:r>
            <a:rPr lang="en-US" sz="2400" dirty="0" smtClean="0"/>
            <a:t> des </a:t>
          </a:r>
          <a:r>
            <a:rPr lang="en-US" sz="2400" dirty="0" err="1" smtClean="0"/>
            <a:t>indicateurs</a:t>
          </a:r>
          <a:r>
            <a:rPr lang="en-US" sz="2400" dirty="0" smtClean="0"/>
            <a:t> TBS/PDP et </a:t>
          </a:r>
          <a:r>
            <a:rPr lang="en-US" sz="2400" dirty="0" err="1" smtClean="0"/>
            <a:t>contrat</a:t>
          </a:r>
          <a:r>
            <a:rPr lang="en-US" sz="2400" dirty="0" smtClean="0"/>
            <a:t> de performance</a:t>
          </a:r>
          <a:endParaRPr lang="fr-FR" sz="2400" dirty="0"/>
        </a:p>
      </dgm:t>
    </dgm:pt>
    <dgm:pt modelId="{B3AA1533-B4F9-4215-A3C5-0DDDA147A513}" type="parTrans" cxnId="{2B4E4E08-03A3-487D-A9F4-794376B40F04}">
      <dgm:prSet/>
      <dgm:spPr/>
      <dgm:t>
        <a:bodyPr/>
        <a:lstStyle/>
        <a:p>
          <a:endParaRPr lang="fr-FR"/>
        </a:p>
      </dgm:t>
    </dgm:pt>
    <dgm:pt modelId="{08C12616-EA45-4699-9143-91543525776E}" type="sibTrans" cxnId="{2B4E4E08-03A3-487D-A9F4-794376B40F04}">
      <dgm:prSet/>
      <dgm:spPr/>
      <dgm:t>
        <a:bodyPr/>
        <a:lstStyle/>
        <a:p>
          <a:endParaRPr lang="fr-FR"/>
        </a:p>
      </dgm:t>
    </dgm:pt>
    <dgm:pt modelId="{34B31BA3-20C0-4947-8C12-BD6D5D3BD07C}" type="pres">
      <dgm:prSet presAssocID="{79EA57E7-98FF-406F-83D9-D4C26E3168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E2B5FE1-1022-47E6-B834-306EF9788202}" type="pres">
      <dgm:prSet presAssocID="{5FAEDF94-2B5E-4BB8-90B6-14AEBA41A2BA}" presName="thickLine" presStyleLbl="alignNode1" presStyleIdx="0" presStyleCnt="1" custLinFactNeighborY="1577"/>
      <dgm:spPr/>
    </dgm:pt>
    <dgm:pt modelId="{C3EF253A-D891-41E5-95B5-711D5C196FD5}" type="pres">
      <dgm:prSet presAssocID="{5FAEDF94-2B5E-4BB8-90B6-14AEBA41A2BA}" presName="horz1" presStyleCnt="0"/>
      <dgm:spPr/>
    </dgm:pt>
    <dgm:pt modelId="{F08C5468-FC82-4473-8CC1-B13CE98305E4}" type="pres">
      <dgm:prSet presAssocID="{5FAEDF94-2B5E-4BB8-90B6-14AEBA41A2BA}" presName="tx1" presStyleLbl="revTx" presStyleIdx="0" presStyleCnt="6"/>
      <dgm:spPr/>
      <dgm:t>
        <a:bodyPr/>
        <a:lstStyle/>
        <a:p>
          <a:endParaRPr lang="fr-FR"/>
        </a:p>
      </dgm:t>
    </dgm:pt>
    <dgm:pt modelId="{50A6708A-B85F-4B38-920A-F13E2C696189}" type="pres">
      <dgm:prSet presAssocID="{5FAEDF94-2B5E-4BB8-90B6-14AEBA41A2BA}" presName="vert1" presStyleCnt="0"/>
      <dgm:spPr/>
    </dgm:pt>
    <dgm:pt modelId="{7F7C74B2-436E-41D6-975F-DB94F93BE157}" type="pres">
      <dgm:prSet presAssocID="{4BBC1124-E504-428E-B9B3-DCC7B16BC68C}" presName="vertSpace2a" presStyleCnt="0"/>
      <dgm:spPr/>
    </dgm:pt>
    <dgm:pt modelId="{CC505C4F-CA68-4E1F-816C-65AABD60F9FA}" type="pres">
      <dgm:prSet presAssocID="{4BBC1124-E504-428E-B9B3-DCC7B16BC68C}" presName="horz2" presStyleCnt="0"/>
      <dgm:spPr/>
    </dgm:pt>
    <dgm:pt modelId="{997CE45F-9B84-430C-A476-9040FF740579}" type="pres">
      <dgm:prSet presAssocID="{4BBC1124-E504-428E-B9B3-DCC7B16BC68C}" presName="horzSpace2" presStyleCnt="0"/>
      <dgm:spPr/>
    </dgm:pt>
    <dgm:pt modelId="{FC2DC9DA-AB45-4C48-BC41-0C3C50965279}" type="pres">
      <dgm:prSet presAssocID="{4BBC1124-E504-428E-B9B3-DCC7B16BC68C}" presName="tx2" presStyleLbl="revTx" presStyleIdx="1" presStyleCnt="6" custScaleX="372610" custScaleY="48191" custLinFactNeighborX="-4905" custLinFactNeighborY="16367"/>
      <dgm:spPr/>
      <dgm:t>
        <a:bodyPr/>
        <a:lstStyle/>
        <a:p>
          <a:endParaRPr lang="fr-FR"/>
        </a:p>
      </dgm:t>
    </dgm:pt>
    <dgm:pt modelId="{4129F37C-135E-4E02-9819-D260A29C35D4}" type="pres">
      <dgm:prSet presAssocID="{4BBC1124-E504-428E-B9B3-DCC7B16BC68C}" presName="vert2" presStyleCnt="0"/>
      <dgm:spPr/>
    </dgm:pt>
    <dgm:pt modelId="{D643C8DD-C918-446E-AC07-3BB30263FC15}" type="pres">
      <dgm:prSet presAssocID="{4BBC1124-E504-428E-B9B3-DCC7B16BC68C}" presName="thinLine2b" presStyleLbl="callout" presStyleIdx="0" presStyleCnt="5" custLinFactY="-153295" custLinFactNeighborY="-200000"/>
      <dgm:spPr/>
    </dgm:pt>
    <dgm:pt modelId="{8C3A136E-CC9E-4606-BD53-D5C8F72270FB}" type="pres">
      <dgm:prSet presAssocID="{4BBC1124-E504-428E-B9B3-DCC7B16BC68C}" presName="vertSpace2b" presStyleCnt="0"/>
      <dgm:spPr/>
    </dgm:pt>
    <dgm:pt modelId="{A7A219DC-E81A-4F2D-B09B-4AACAD54AFC1}" type="pres">
      <dgm:prSet presAssocID="{733D80E7-D707-4BD1-9FC6-983D4A1CF4CA}" presName="horz2" presStyleCnt="0"/>
      <dgm:spPr/>
    </dgm:pt>
    <dgm:pt modelId="{1BA15B3E-5E46-42CF-A3F9-F8C48155AF94}" type="pres">
      <dgm:prSet presAssocID="{733D80E7-D707-4BD1-9FC6-983D4A1CF4CA}" presName="horzSpace2" presStyleCnt="0"/>
      <dgm:spPr/>
    </dgm:pt>
    <dgm:pt modelId="{9C819BF4-379E-465B-AC8E-EA25DC942016}" type="pres">
      <dgm:prSet presAssocID="{733D80E7-D707-4BD1-9FC6-983D4A1CF4CA}" presName="tx2" presStyleLbl="revTx" presStyleIdx="2" presStyleCnt="6" custScaleX="439626" custScaleY="21998" custLinFactNeighborX="-4373" custLinFactNeighborY="-13845"/>
      <dgm:spPr/>
      <dgm:t>
        <a:bodyPr/>
        <a:lstStyle/>
        <a:p>
          <a:endParaRPr lang="fr-FR"/>
        </a:p>
      </dgm:t>
    </dgm:pt>
    <dgm:pt modelId="{7AAD2C31-C813-4030-AEB6-8E12A937D5EC}" type="pres">
      <dgm:prSet presAssocID="{733D80E7-D707-4BD1-9FC6-983D4A1CF4CA}" presName="vert2" presStyleCnt="0"/>
      <dgm:spPr/>
    </dgm:pt>
    <dgm:pt modelId="{28B7245B-B4F6-43B9-85AA-5038BEBA946C}" type="pres">
      <dgm:prSet presAssocID="{733D80E7-D707-4BD1-9FC6-983D4A1CF4CA}" presName="thinLine2b" presStyleLbl="callout" presStyleIdx="1" presStyleCnt="5" custLinFactY="-200000" custLinFactNeighborY="-229065"/>
      <dgm:spPr/>
    </dgm:pt>
    <dgm:pt modelId="{9A334A98-8A9C-406D-80A9-E4EA158E5100}" type="pres">
      <dgm:prSet presAssocID="{733D80E7-D707-4BD1-9FC6-983D4A1CF4CA}" presName="vertSpace2b" presStyleCnt="0"/>
      <dgm:spPr/>
    </dgm:pt>
    <dgm:pt modelId="{9E76F6DA-1772-4AC4-B1E2-71CB9E5F0E05}" type="pres">
      <dgm:prSet presAssocID="{E71A5AB3-E8D0-4B86-A834-A5C6D0B63742}" presName="horz2" presStyleCnt="0"/>
      <dgm:spPr/>
    </dgm:pt>
    <dgm:pt modelId="{2745B454-D36F-4E08-8FA5-13B270ECFCA7}" type="pres">
      <dgm:prSet presAssocID="{E71A5AB3-E8D0-4B86-A834-A5C6D0B63742}" presName="horzSpace2" presStyleCnt="0"/>
      <dgm:spPr/>
    </dgm:pt>
    <dgm:pt modelId="{65D56B5E-0B64-4479-B4F6-9520A32CD0BC}" type="pres">
      <dgm:prSet presAssocID="{E71A5AB3-E8D0-4B86-A834-A5C6D0B63742}" presName="tx2" presStyleLbl="revTx" presStyleIdx="3" presStyleCnt="6" custScaleX="522829" custScaleY="26673" custLinFactNeighborX="-3624" custLinFactNeighborY="-14060"/>
      <dgm:spPr/>
      <dgm:t>
        <a:bodyPr/>
        <a:lstStyle/>
        <a:p>
          <a:endParaRPr lang="fr-FR"/>
        </a:p>
      </dgm:t>
    </dgm:pt>
    <dgm:pt modelId="{D5A2DB04-398F-4BFA-B77A-28AF4FA8E419}" type="pres">
      <dgm:prSet presAssocID="{E71A5AB3-E8D0-4B86-A834-A5C6D0B63742}" presName="vert2" presStyleCnt="0"/>
      <dgm:spPr/>
    </dgm:pt>
    <dgm:pt modelId="{1CE9B260-5357-42A8-B1A0-F0F3569401EA}" type="pres">
      <dgm:prSet presAssocID="{E71A5AB3-E8D0-4B86-A834-A5C6D0B63742}" presName="thinLine2b" presStyleLbl="callout" presStyleIdx="2" presStyleCnt="5" custLinFactY="-300000" custLinFactNeighborY="-313523"/>
      <dgm:spPr/>
    </dgm:pt>
    <dgm:pt modelId="{59BFE2B4-0B5D-4E53-BDC3-9923F5EE08A8}" type="pres">
      <dgm:prSet presAssocID="{E71A5AB3-E8D0-4B86-A834-A5C6D0B63742}" presName="vertSpace2b" presStyleCnt="0"/>
      <dgm:spPr/>
    </dgm:pt>
    <dgm:pt modelId="{249B8DE2-D516-455F-8758-A8279E58E201}" type="pres">
      <dgm:prSet presAssocID="{EA4E5EB1-3BCA-4672-A89A-1756C25AE471}" presName="horz2" presStyleCnt="0"/>
      <dgm:spPr/>
    </dgm:pt>
    <dgm:pt modelId="{9EB84001-B484-4B83-9EEB-38B01F94679F}" type="pres">
      <dgm:prSet presAssocID="{EA4E5EB1-3BCA-4672-A89A-1756C25AE471}" presName="horzSpace2" presStyleCnt="0"/>
      <dgm:spPr/>
    </dgm:pt>
    <dgm:pt modelId="{B6E84349-BB12-4BA6-90CC-B3377EF8E8DF}" type="pres">
      <dgm:prSet presAssocID="{EA4E5EB1-3BCA-4672-A89A-1756C25AE471}" presName="tx2" presStyleLbl="revTx" presStyleIdx="4" presStyleCnt="6" custScaleX="467548" custScaleY="13781" custLinFactNeighborX="-3132" custLinFactNeighborY="-11843"/>
      <dgm:spPr/>
      <dgm:t>
        <a:bodyPr/>
        <a:lstStyle/>
        <a:p>
          <a:endParaRPr lang="fr-FR"/>
        </a:p>
      </dgm:t>
    </dgm:pt>
    <dgm:pt modelId="{1903EA17-EA5A-48BF-A95F-7B62E1A34192}" type="pres">
      <dgm:prSet presAssocID="{EA4E5EB1-3BCA-4672-A89A-1756C25AE471}" presName="vert2" presStyleCnt="0"/>
      <dgm:spPr/>
    </dgm:pt>
    <dgm:pt modelId="{0EC5D808-5876-489F-9AAD-C0836DE66A20}" type="pres">
      <dgm:prSet presAssocID="{EA4E5EB1-3BCA-4672-A89A-1756C25AE471}" presName="thinLine2b" presStyleLbl="callout" presStyleIdx="3" presStyleCnt="5"/>
      <dgm:spPr/>
    </dgm:pt>
    <dgm:pt modelId="{1B6CCC44-A769-434F-AF67-474CEBC50BAC}" type="pres">
      <dgm:prSet presAssocID="{EA4E5EB1-3BCA-4672-A89A-1756C25AE471}" presName="vertSpace2b" presStyleCnt="0"/>
      <dgm:spPr/>
    </dgm:pt>
    <dgm:pt modelId="{F474CFFF-BBC2-49BE-B81F-EB86724F79F7}" type="pres">
      <dgm:prSet presAssocID="{03FCD123-4037-4BFC-83F8-BA9D24B9A92A}" presName="horz2" presStyleCnt="0"/>
      <dgm:spPr/>
    </dgm:pt>
    <dgm:pt modelId="{ED60528C-532C-4D5F-BAAB-D308A1693B8F}" type="pres">
      <dgm:prSet presAssocID="{03FCD123-4037-4BFC-83F8-BA9D24B9A92A}" presName="horzSpace2" presStyleCnt="0"/>
      <dgm:spPr/>
    </dgm:pt>
    <dgm:pt modelId="{1811E873-47B7-4FBD-8D99-18A7CE6C33AD}" type="pres">
      <dgm:prSet presAssocID="{03FCD123-4037-4BFC-83F8-BA9D24B9A92A}" presName="tx2" presStyleLbl="revTx" presStyleIdx="5" presStyleCnt="6" custScaleX="495051" custScaleY="36083"/>
      <dgm:spPr/>
      <dgm:t>
        <a:bodyPr/>
        <a:lstStyle/>
        <a:p>
          <a:endParaRPr lang="fr-FR"/>
        </a:p>
      </dgm:t>
    </dgm:pt>
    <dgm:pt modelId="{CD6199D0-B088-4960-B9C4-5063DA32B655}" type="pres">
      <dgm:prSet presAssocID="{03FCD123-4037-4BFC-83F8-BA9D24B9A92A}" presName="vert2" presStyleCnt="0"/>
      <dgm:spPr/>
    </dgm:pt>
    <dgm:pt modelId="{7FED37A0-C3D1-4C76-A9E9-90D94F1CB9CB}" type="pres">
      <dgm:prSet presAssocID="{03FCD123-4037-4BFC-83F8-BA9D24B9A92A}" presName="thinLine2b" presStyleLbl="callout" presStyleIdx="4" presStyleCnt="5"/>
      <dgm:spPr/>
    </dgm:pt>
    <dgm:pt modelId="{91CFB4BA-8EE2-43E5-B8D3-74184431F43E}" type="pres">
      <dgm:prSet presAssocID="{03FCD123-4037-4BFC-83F8-BA9D24B9A92A}" presName="vertSpace2b" presStyleCnt="0"/>
      <dgm:spPr/>
    </dgm:pt>
  </dgm:ptLst>
  <dgm:cxnLst>
    <dgm:cxn modelId="{01E18A94-342C-42EE-84A3-FBDF2FF419E9}" type="presOf" srcId="{E71A5AB3-E8D0-4B86-A834-A5C6D0B63742}" destId="{65D56B5E-0B64-4479-B4F6-9520A32CD0BC}" srcOrd="0" destOrd="0" presId="urn:microsoft.com/office/officeart/2008/layout/LinedList"/>
    <dgm:cxn modelId="{2C52E23F-24AE-4A34-810C-90F5FF4254DD}" type="presOf" srcId="{03FCD123-4037-4BFC-83F8-BA9D24B9A92A}" destId="{1811E873-47B7-4FBD-8D99-18A7CE6C33AD}" srcOrd="0" destOrd="0" presId="urn:microsoft.com/office/officeart/2008/layout/LinedList"/>
    <dgm:cxn modelId="{5CC5513F-5721-4F07-B65B-ED595E1C30D1}" type="presOf" srcId="{EA4E5EB1-3BCA-4672-A89A-1756C25AE471}" destId="{B6E84349-BB12-4BA6-90CC-B3377EF8E8DF}" srcOrd="0" destOrd="0" presId="urn:microsoft.com/office/officeart/2008/layout/LinedList"/>
    <dgm:cxn modelId="{577D1209-7E2A-4B71-AE4C-FDFEEFD6A815}" type="presOf" srcId="{733D80E7-D707-4BD1-9FC6-983D4A1CF4CA}" destId="{9C819BF4-379E-465B-AC8E-EA25DC942016}" srcOrd="0" destOrd="0" presId="urn:microsoft.com/office/officeart/2008/layout/LinedList"/>
    <dgm:cxn modelId="{D0FB1419-DF8C-4B7C-AD54-AA55C30F5646}" srcId="{5FAEDF94-2B5E-4BB8-90B6-14AEBA41A2BA}" destId="{733D80E7-D707-4BD1-9FC6-983D4A1CF4CA}" srcOrd="1" destOrd="0" parTransId="{B7A70BD5-E80A-48D3-A530-709A0221B871}" sibTransId="{42283250-AED6-48A4-BE3A-D3F998D351E2}"/>
    <dgm:cxn modelId="{F6F842D8-582E-4449-AD22-029783EF4E45}" srcId="{5FAEDF94-2B5E-4BB8-90B6-14AEBA41A2BA}" destId="{EA4E5EB1-3BCA-4672-A89A-1756C25AE471}" srcOrd="3" destOrd="0" parTransId="{AF4EED54-9549-41EC-AB61-BF0163A4E76F}" sibTransId="{49C0BF39-0BBA-4561-A184-1E0837DC8433}"/>
    <dgm:cxn modelId="{1F5EDB7F-C62B-4F58-A91D-0D58D47C8816}" type="presOf" srcId="{79EA57E7-98FF-406F-83D9-D4C26E3168B6}" destId="{34B31BA3-20C0-4947-8C12-BD6D5D3BD07C}" srcOrd="0" destOrd="0" presId="urn:microsoft.com/office/officeart/2008/layout/LinedList"/>
    <dgm:cxn modelId="{AF470628-41E4-4D6A-A3AE-410B86B752BF}" srcId="{5FAEDF94-2B5E-4BB8-90B6-14AEBA41A2BA}" destId="{E71A5AB3-E8D0-4B86-A834-A5C6D0B63742}" srcOrd="2" destOrd="0" parTransId="{1D2D97EF-1677-4F13-BCC6-EF2AF60F9737}" sibTransId="{8DF8F9EC-3D1D-4B0B-A0E7-B835460F5F85}"/>
    <dgm:cxn modelId="{2B4E4E08-03A3-487D-A9F4-794376B40F04}" srcId="{5FAEDF94-2B5E-4BB8-90B6-14AEBA41A2BA}" destId="{03FCD123-4037-4BFC-83F8-BA9D24B9A92A}" srcOrd="4" destOrd="0" parTransId="{B3AA1533-B4F9-4215-A3C5-0DDDA147A513}" sibTransId="{08C12616-EA45-4699-9143-91543525776E}"/>
    <dgm:cxn modelId="{D12DB03E-A961-43E5-B46F-BC6F1994C927}" type="presOf" srcId="{5FAEDF94-2B5E-4BB8-90B6-14AEBA41A2BA}" destId="{F08C5468-FC82-4473-8CC1-B13CE98305E4}" srcOrd="0" destOrd="0" presId="urn:microsoft.com/office/officeart/2008/layout/LinedList"/>
    <dgm:cxn modelId="{E14A6EEC-4B37-41AC-8C51-E70FADB217DD}" srcId="{79EA57E7-98FF-406F-83D9-D4C26E3168B6}" destId="{5FAEDF94-2B5E-4BB8-90B6-14AEBA41A2BA}" srcOrd="0" destOrd="0" parTransId="{FCB976D6-8287-4B62-9287-097C47C396B7}" sibTransId="{11092293-E880-42C4-B40E-3F63394BD12E}"/>
    <dgm:cxn modelId="{8592D685-7DB3-408D-8BE6-6F8EA2EC70F8}" type="presOf" srcId="{4BBC1124-E504-428E-B9B3-DCC7B16BC68C}" destId="{FC2DC9DA-AB45-4C48-BC41-0C3C50965279}" srcOrd="0" destOrd="0" presId="urn:microsoft.com/office/officeart/2008/layout/LinedList"/>
    <dgm:cxn modelId="{44159464-831B-4CEF-8D24-8D908C796160}" srcId="{5FAEDF94-2B5E-4BB8-90B6-14AEBA41A2BA}" destId="{4BBC1124-E504-428E-B9B3-DCC7B16BC68C}" srcOrd="0" destOrd="0" parTransId="{A6A69F00-A491-4AAA-88EE-CDA7DB001193}" sibTransId="{57A62051-5747-4073-8130-694E4EBD6088}"/>
    <dgm:cxn modelId="{A7D12DDB-444E-4E6E-802F-082A37F120FB}" type="presParOf" srcId="{34B31BA3-20C0-4947-8C12-BD6D5D3BD07C}" destId="{2E2B5FE1-1022-47E6-B834-306EF9788202}" srcOrd="0" destOrd="0" presId="urn:microsoft.com/office/officeart/2008/layout/LinedList"/>
    <dgm:cxn modelId="{35FB201B-7D51-402F-AFF3-C5ABECDB05D2}" type="presParOf" srcId="{34B31BA3-20C0-4947-8C12-BD6D5D3BD07C}" destId="{C3EF253A-D891-41E5-95B5-711D5C196FD5}" srcOrd="1" destOrd="0" presId="urn:microsoft.com/office/officeart/2008/layout/LinedList"/>
    <dgm:cxn modelId="{745AF4DC-00EF-4573-9D6D-B53CF919014B}" type="presParOf" srcId="{C3EF253A-D891-41E5-95B5-711D5C196FD5}" destId="{F08C5468-FC82-4473-8CC1-B13CE98305E4}" srcOrd="0" destOrd="0" presId="urn:microsoft.com/office/officeart/2008/layout/LinedList"/>
    <dgm:cxn modelId="{8C5BB444-E2FE-444A-8F1C-C37814FF076A}" type="presParOf" srcId="{C3EF253A-D891-41E5-95B5-711D5C196FD5}" destId="{50A6708A-B85F-4B38-920A-F13E2C696189}" srcOrd="1" destOrd="0" presId="urn:microsoft.com/office/officeart/2008/layout/LinedList"/>
    <dgm:cxn modelId="{27EB8CE5-0001-4E0F-80FF-2CF3A9ED3FB2}" type="presParOf" srcId="{50A6708A-B85F-4B38-920A-F13E2C696189}" destId="{7F7C74B2-436E-41D6-975F-DB94F93BE157}" srcOrd="0" destOrd="0" presId="urn:microsoft.com/office/officeart/2008/layout/LinedList"/>
    <dgm:cxn modelId="{77CD5DF4-7EE2-447C-8849-66259AC367B0}" type="presParOf" srcId="{50A6708A-B85F-4B38-920A-F13E2C696189}" destId="{CC505C4F-CA68-4E1F-816C-65AABD60F9FA}" srcOrd="1" destOrd="0" presId="urn:microsoft.com/office/officeart/2008/layout/LinedList"/>
    <dgm:cxn modelId="{0C85F295-3BA8-42E9-B33D-89A883E34D8A}" type="presParOf" srcId="{CC505C4F-CA68-4E1F-816C-65AABD60F9FA}" destId="{997CE45F-9B84-430C-A476-9040FF740579}" srcOrd="0" destOrd="0" presId="urn:microsoft.com/office/officeart/2008/layout/LinedList"/>
    <dgm:cxn modelId="{B194DF31-9339-4D1D-8EB4-0A355A3F6574}" type="presParOf" srcId="{CC505C4F-CA68-4E1F-816C-65AABD60F9FA}" destId="{FC2DC9DA-AB45-4C48-BC41-0C3C50965279}" srcOrd="1" destOrd="0" presId="urn:microsoft.com/office/officeart/2008/layout/LinedList"/>
    <dgm:cxn modelId="{4E98CC39-6482-4611-8158-9FE23F167BB3}" type="presParOf" srcId="{CC505C4F-CA68-4E1F-816C-65AABD60F9FA}" destId="{4129F37C-135E-4E02-9819-D260A29C35D4}" srcOrd="2" destOrd="0" presId="urn:microsoft.com/office/officeart/2008/layout/LinedList"/>
    <dgm:cxn modelId="{7C219CD8-AB22-45A9-BF17-09F701406C7C}" type="presParOf" srcId="{50A6708A-B85F-4B38-920A-F13E2C696189}" destId="{D643C8DD-C918-446E-AC07-3BB30263FC15}" srcOrd="2" destOrd="0" presId="urn:microsoft.com/office/officeart/2008/layout/LinedList"/>
    <dgm:cxn modelId="{2F28E301-0DFD-41E4-8CFC-90BD37E3021D}" type="presParOf" srcId="{50A6708A-B85F-4B38-920A-F13E2C696189}" destId="{8C3A136E-CC9E-4606-BD53-D5C8F72270FB}" srcOrd="3" destOrd="0" presId="urn:microsoft.com/office/officeart/2008/layout/LinedList"/>
    <dgm:cxn modelId="{8D7CA1E9-A242-425C-9A0A-660C7E1A204B}" type="presParOf" srcId="{50A6708A-B85F-4B38-920A-F13E2C696189}" destId="{A7A219DC-E81A-4F2D-B09B-4AACAD54AFC1}" srcOrd="4" destOrd="0" presId="urn:microsoft.com/office/officeart/2008/layout/LinedList"/>
    <dgm:cxn modelId="{367D66CA-8D50-48FB-8A18-355D31FC6816}" type="presParOf" srcId="{A7A219DC-E81A-4F2D-B09B-4AACAD54AFC1}" destId="{1BA15B3E-5E46-42CF-A3F9-F8C48155AF94}" srcOrd="0" destOrd="0" presId="urn:microsoft.com/office/officeart/2008/layout/LinedList"/>
    <dgm:cxn modelId="{72A33E3F-3C78-4D54-985D-DCC160811258}" type="presParOf" srcId="{A7A219DC-E81A-4F2D-B09B-4AACAD54AFC1}" destId="{9C819BF4-379E-465B-AC8E-EA25DC942016}" srcOrd="1" destOrd="0" presId="urn:microsoft.com/office/officeart/2008/layout/LinedList"/>
    <dgm:cxn modelId="{E3D0B6D3-3291-4B1D-97C0-1DBD1BB0AE22}" type="presParOf" srcId="{A7A219DC-E81A-4F2D-B09B-4AACAD54AFC1}" destId="{7AAD2C31-C813-4030-AEB6-8E12A937D5EC}" srcOrd="2" destOrd="0" presId="urn:microsoft.com/office/officeart/2008/layout/LinedList"/>
    <dgm:cxn modelId="{3A58FE2D-F365-42CA-B61C-8C450D6B939B}" type="presParOf" srcId="{50A6708A-B85F-4B38-920A-F13E2C696189}" destId="{28B7245B-B4F6-43B9-85AA-5038BEBA946C}" srcOrd="5" destOrd="0" presId="urn:microsoft.com/office/officeart/2008/layout/LinedList"/>
    <dgm:cxn modelId="{6AC98A52-4572-4FAD-81E2-B305357F9C0A}" type="presParOf" srcId="{50A6708A-B85F-4B38-920A-F13E2C696189}" destId="{9A334A98-8A9C-406D-80A9-E4EA158E5100}" srcOrd="6" destOrd="0" presId="urn:microsoft.com/office/officeart/2008/layout/LinedList"/>
    <dgm:cxn modelId="{680E89D5-C3D6-48A7-8567-7C31CC8BACBC}" type="presParOf" srcId="{50A6708A-B85F-4B38-920A-F13E2C696189}" destId="{9E76F6DA-1772-4AC4-B1E2-71CB9E5F0E05}" srcOrd="7" destOrd="0" presId="urn:microsoft.com/office/officeart/2008/layout/LinedList"/>
    <dgm:cxn modelId="{2E13E68C-AA35-4E5D-B52C-DDBE91E8ECE9}" type="presParOf" srcId="{9E76F6DA-1772-4AC4-B1E2-71CB9E5F0E05}" destId="{2745B454-D36F-4E08-8FA5-13B270ECFCA7}" srcOrd="0" destOrd="0" presId="urn:microsoft.com/office/officeart/2008/layout/LinedList"/>
    <dgm:cxn modelId="{871650D7-2907-4633-ACAB-7C5F3B2B7897}" type="presParOf" srcId="{9E76F6DA-1772-4AC4-B1E2-71CB9E5F0E05}" destId="{65D56B5E-0B64-4479-B4F6-9520A32CD0BC}" srcOrd="1" destOrd="0" presId="urn:microsoft.com/office/officeart/2008/layout/LinedList"/>
    <dgm:cxn modelId="{800AE834-E2F1-4CEC-96C1-4212EC9D264E}" type="presParOf" srcId="{9E76F6DA-1772-4AC4-B1E2-71CB9E5F0E05}" destId="{D5A2DB04-398F-4BFA-B77A-28AF4FA8E419}" srcOrd="2" destOrd="0" presId="urn:microsoft.com/office/officeart/2008/layout/LinedList"/>
    <dgm:cxn modelId="{5DAE178D-F4C0-4375-A8DB-342E8FAFB18F}" type="presParOf" srcId="{50A6708A-B85F-4B38-920A-F13E2C696189}" destId="{1CE9B260-5357-42A8-B1A0-F0F3569401EA}" srcOrd="8" destOrd="0" presId="urn:microsoft.com/office/officeart/2008/layout/LinedList"/>
    <dgm:cxn modelId="{022F93E4-E012-47EE-B7FE-96040CEBB3D9}" type="presParOf" srcId="{50A6708A-B85F-4B38-920A-F13E2C696189}" destId="{59BFE2B4-0B5D-4E53-BDC3-9923F5EE08A8}" srcOrd="9" destOrd="0" presId="urn:microsoft.com/office/officeart/2008/layout/LinedList"/>
    <dgm:cxn modelId="{1C0DDF11-836C-4B4D-A733-687DFCBD1670}" type="presParOf" srcId="{50A6708A-B85F-4B38-920A-F13E2C696189}" destId="{249B8DE2-D516-455F-8758-A8279E58E201}" srcOrd="10" destOrd="0" presId="urn:microsoft.com/office/officeart/2008/layout/LinedList"/>
    <dgm:cxn modelId="{4E047916-B995-4B59-A0AA-66811E51F032}" type="presParOf" srcId="{249B8DE2-D516-455F-8758-A8279E58E201}" destId="{9EB84001-B484-4B83-9EEB-38B01F94679F}" srcOrd="0" destOrd="0" presId="urn:microsoft.com/office/officeart/2008/layout/LinedList"/>
    <dgm:cxn modelId="{C1AE3F06-46A2-4A15-B4F4-AF61708B9D34}" type="presParOf" srcId="{249B8DE2-D516-455F-8758-A8279E58E201}" destId="{B6E84349-BB12-4BA6-90CC-B3377EF8E8DF}" srcOrd="1" destOrd="0" presId="urn:microsoft.com/office/officeart/2008/layout/LinedList"/>
    <dgm:cxn modelId="{3C1C7D43-5301-4357-9C93-4ECE97E8F962}" type="presParOf" srcId="{249B8DE2-D516-455F-8758-A8279E58E201}" destId="{1903EA17-EA5A-48BF-A95F-7B62E1A34192}" srcOrd="2" destOrd="0" presId="urn:microsoft.com/office/officeart/2008/layout/LinedList"/>
    <dgm:cxn modelId="{F42791B4-0F5A-4D4B-BAC4-9E135D08D4ED}" type="presParOf" srcId="{50A6708A-B85F-4B38-920A-F13E2C696189}" destId="{0EC5D808-5876-489F-9AAD-C0836DE66A20}" srcOrd="11" destOrd="0" presId="urn:microsoft.com/office/officeart/2008/layout/LinedList"/>
    <dgm:cxn modelId="{A4D80507-8D41-44FD-BBED-467D53F335D4}" type="presParOf" srcId="{50A6708A-B85F-4B38-920A-F13E2C696189}" destId="{1B6CCC44-A769-434F-AF67-474CEBC50BAC}" srcOrd="12" destOrd="0" presId="urn:microsoft.com/office/officeart/2008/layout/LinedList"/>
    <dgm:cxn modelId="{1CC12EBE-B3FE-4D0B-9412-9B13757E8820}" type="presParOf" srcId="{50A6708A-B85F-4B38-920A-F13E2C696189}" destId="{F474CFFF-BBC2-49BE-B81F-EB86724F79F7}" srcOrd="13" destOrd="0" presId="urn:microsoft.com/office/officeart/2008/layout/LinedList"/>
    <dgm:cxn modelId="{972C2DD6-4A4B-4FCC-939D-CA6A0EBF0C35}" type="presParOf" srcId="{F474CFFF-BBC2-49BE-B81F-EB86724F79F7}" destId="{ED60528C-532C-4D5F-BAAB-D308A1693B8F}" srcOrd="0" destOrd="0" presId="urn:microsoft.com/office/officeart/2008/layout/LinedList"/>
    <dgm:cxn modelId="{BA99FFF0-CAA5-4D4C-A59F-C4416E151944}" type="presParOf" srcId="{F474CFFF-BBC2-49BE-B81F-EB86724F79F7}" destId="{1811E873-47B7-4FBD-8D99-18A7CE6C33AD}" srcOrd="1" destOrd="0" presId="urn:microsoft.com/office/officeart/2008/layout/LinedList"/>
    <dgm:cxn modelId="{514620A9-717A-44E5-9576-A06FC0180208}" type="presParOf" srcId="{F474CFFF-BBC2-49BE-B81F-EB86724F79F7}" destId="{CD6199D0-B088-4960-B9C4-5063DA32B655}" srcOrd="2" destOrd="0" presId="urn:microsoft.com/office/officeart/2008/layout/LinedList"/>
    <dgm:cxn modelId="{C4EF1EB2-655A-45ED-8F13-19981DB86F28}" type="presParOf" srcId="{50A6708A-B85F-4B38-920A-F13E2C696189}" destId="{7FED37A0-C3D1-4C76-A9E9-90D94F1CB9CB}" srcOrd="14" destOrd="0" presId="urn:microsoft.com/office/officeart/2008/layout/LinedList"/>
    <dgm:cxn modelId="{1E19B5D6-24E8-4C58-8809-064A1D8CD63A}" type="presParOf" srcId="{50A6708A-B85F-4B38-920A-F13E2C696189}" destId="{91CFB4BA-8EE2-43E5-B8D3-74184431F43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B5FE1-1022-47E6-B834-306EF9788202}">
      <dsp:nvSpPr>
        <dsp:cNvPr id="0" name=""/>
        <dsp:cNvSpPr/>
      </dsp:nvSpPr>
      <dsp:spPr>
        <a:xfrm>
          <a:off x="0" y="88014"/>
          <a:ext cx="10366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C5468-FC82-4473-8CC1-B13CE98305E4}">
      <dsp:nvSpPr>
        <dsp:cNvPr id="0" name=""/>
        <dsp:cNvSpPr/>
      </dsp:nvSpPr>
      <dsp:spPr>
        <a:xfrm>
          <a:off x="0" y="2645"/>
          <a:ext cx="479854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0" y="2645"/>
        <a:ext cx="479854" cy="5413375"/>
      </dsp:txXfrm>
    </dsp:sp>
    <dsp:sp modelId="{FC2DC9DA-AB45-4C48-BC41-0C3C50965279}">
      <dsp:nvSpPr>
        <dsp:cNvPr id="0" name=""/>
        <dsp:cNvSpPr/>
      </dsp:nvSpPr>
      <dsp:spPr>
        <a:xfrm>
          <a:off x="423461" y="656664"/>
          <a:ext cx="7017845" cy="14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Nouveautés des Tableaux de bord</a:t>
          </a:r>
          <a:endParaRPr lang="fr-FR" sz="2400" kern="1200" dirty="0"/>
        </a:p>
      </dsp:txBody>
      <dsp:txXfrm>
        <a:off x="423461" y="656664"/>
        <a:ext cx="7017845" cy="1475070"/>
      </dsp:txXfrm>
    </dsp:sp>
    <dsp:sp modelId="{D643C8DD-C918-446E-AC07-3BB30263FC15}">
      <dsp:nvSpPr>
        <dsp:cNvPr id="0" name=""/>
        <dsp:cNvSpPr/>
      </dsp:nvSpPr>
      <dsp:spPr>
        <a:xfrm>
          <a:off x="479854" y="1269485"/>
          <a:ext cx="19194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19BF4-379E-465B-AC8E-EA25DC942016}">
      <dsp:nvSpPr>
        <dsp:cNvPr id="0" name=""/>
        <dsp:cNvSpPr/>
      </dsp:nvSpPr>
      <dsp:spPr>
        <a:xfrm>
          <a:off x="433481" y="1360025"/>
          <a:ext cx="8280044" cy="67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/>
            <a:t>Ce qui a été fait / Prochaines étapes</a:t>
          </a:r>
          <a:endParaRPr lang="fr-FR" sz="2400" kern="1200" dirty="0" smtClean="0"/>
        </a:p>
      </dsp:txBody>
      <dsp:txXfrm>
        <a:off x="433481" y="1360025"/>
        <a:ext cx="8280044" cy="673333"/>
      </dsp:txXfrm>
    </dsp:sp>
    <dsp:sp modelId="{28B7245B-B4F6-43B9-85AA-5038BEBA946C}">
      <dsp:nvSpPr>
        <dsp:cNvPr id="0" name=""/>
        <dsp:cNvSpPr/>
      </dsp:nvSpPr>
      <dsp:spPr>
        <a:xfrm>
          <a:off x="479854" y="2034566"/>
          <a:ext cx="19194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56B5E-0B64-4479-B4F6-9520A32CD0BC}">
      <dsp:nvSpPr>
        <dsp:cNvPr id="0" name=""/>
        <dsp:cNvSpPr/>
      </dsp:nvSpPr>
      <dsp:spPr>
        <a:xfrm>
          <a:off x="447588" y="2179821"/>
          <a:ext cx="9847113" cy="816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Présentation des 7 indicateurs de performance disponibles</a:t>
          </a:r>
          <a:endParaRPr lang="fr-FR" sz="2400" kern="1200" dirty="0"/>
        </a:p>
      </dsp:txBody>
      <dsp:txXfrm>
        <a:off x="447588" y="2179821"/>
        <a:ext cx="9847113" cy="816429"/>
      </dsp:txXfrm>
    </dsp:sp>
    <dsp:sp modelId="{1CE9B260-5357-42A8-B1A0-F0F3569401EA}">
      <dsp:nvSpPr>
        <dsp:cNvPr id="0" name=""/>
        <dsp:cNvSpPr/>
      </dsp:nvSpPr>
      <dsp:spPr>
        <a:xfrm>
          <a:off x="479854" y="2838782"/>
          <a:ext cx="19194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84349-BB12-4BA6-90CC-B3377EF8E8DF}">
      <dsp:nvSpPr>
        <dsp:cNvPr id="0" name=""/>
        <dsp:cNvSpPr/>
      </dsp:nvSpPr>
      <dsp:spPr>
        <a:xfrm>
          <a:off x="456854" y="3217154"/>
          <a:ext cx="8805935" cy="421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Annexe</a:t>
          </a:r>
          <a:r>
            <a:rPr lang="en-US" sz="2400" kern="1200" dirty="0" smtClean="0"/>
            <a:t> 1 : </a:t>
          </a:r>
          <a:r>
            <a:rPr lang="en-US" sz="2400" kern="1200" dirty="0" err="1" smtClean="0"/>
            <a:t>Processus</a:t>
          </a:r>
          <a:r>
            <a:rPr lang="en-US" sz="2400" kern="1200" dirty="0" smtClean="0"/>
            <a:t> d`</a:t>
          </a:r>
          <a:r>
            <a:rPr lang="fr-FR" sz="2400" b="0" i="0" kern="1200" dirty="0" smtClean="0"/>
            <a:t>é</a:t>
          </a:r>
          <a:r>
            <a:rPr lang="en-US" sz="2400" kern="1200" dirty="0" err="1" smtClean="0"/>
            <a:t>laboration</a:t>
          </a:r>
          <a:r>
            <a:rPr lang="en-US" sz="2400" kern="1200" dirty="0" smtClean="0"/>
            <a:t> des tableaux de </a:t>
          </a:r>
          <a:r>
            <a:rPr lang="en-US" sz="2400" kern="1200" dirty="0" err="1" smtClean="0"/>
            <a:t>bord</a:t>
          </a:r>
          <a:endParaRPr lang="fr-FR" sz="2400" kern="1200" dirty="0"/>
        </a:p>
      </dsp:txBody>
      <dsp:txXfrm>
        <a:off x="456854" y="3217154"/>
        <a:ext cx="8805935" cy="421820"/>
      </dsp:txXfrm>
    </dsp:sp>
    <dsp:sp modelId="{0EC5D808-5876-489F-9AAD-C0836DE66A20}">
      <dsp:nvSpPr>
        <dsp:cNvPr id="0" name=""/>
        <dsp:cNvSpPr/>
      </dsp:nvSpPr>
      <dsp:spPr>
        <a:xfrm>
          <a:off x="479854" y="4001475"/>
          <a:ext cx="19194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1E873-47B7-4FBD-8D99-18A7CE6C33AD}">
      <dsp:nvSpPr>
        <dsp:cNvPr id="0" name=""/>
        <dsp:cNvSpPr/>
      </dsp:nvSpPr>
      <dsp:spPr>
        <a:xfrm>
          <a:off x="515843" y="4154519"/>
          <a:ext cx="9323934" cy="11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Annexe</a:t>
          </a:r>
          <a:r>
            <a:rPr lang="en-US" sz="2400" kern="1200" dirty="0" smtClean="0"/>
            <a:t> 2 : </a:t>
          </a:r>
          <a:r>
            <a:rPr lang="en-US" sz="2400" kern="1200" dirty="0" err="1" smtClean="0"/>
            <a:t>Liste</a:t>
          </a:r>
          <a:r>
            <a:rPr lang="en-US" sz="2400" kern="1200" dirty="0" smtClean="0"/>
            <a:t> des </a:t>
          </a:r>
          <a:r>
            <a:rPr lang="en-US" sz="2400" kern="1200" dirty="0" err="1" smtClean="0"/>
            <a:t>indicateurs</a:t>
          </a:r>
          <a:r>
            <a:rPr lang="en-US" sz="2400" kern="1200" dirty="0" smtClean="0"/>
            <a:t> TBS/PDP et </a:t>
          </a:r>
          <a:r>
            <a:rPr lang="en-US" sz="2400" kern="1200" dirty="0" err="1" smtClean="0"/>
            <a:t>contrat</a:t>
          </a:r>
          <a:r>
            <a:rPr lang="en-US" sz="2400" kern="1200" dirty="0" smtClean="0"/>
            <a:t> de performance</a:t>
          </a:r>
          <a:endParaRPr lang="fr-FR" sz="2400" kern="1200" dirty="0"/>
        </a:p>
      </dsp:txBody>
      <dsp:txXfrm>
        <a:off x="515843" y="4154519"/>
        <a:ext cx="9323934" cy="1104458"/>
      </dsp:txXfrm>
    </dsp:sp>
    <dsp:sp modelId="{7FED37A0-C3D1-4C76-A9E9-90D94F1CB9CB}">
      <dsp:nvSpPr>
        <dsp:cNvPr id="0" name=""/>
        <dsp:cNvSpPr/>
      </dsp:nvSpPr>
      <dsp:spPr>
        <a:xfrm>
          <a:off x="479854" y="5258977"/>
          <a:ext cx="19194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70D1B-62C7-41C6-B81F-B7582D8798CD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8191-0581-4EF0-8097-A48258DC6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3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8578A-D002-4824-81D4-438FD661D40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CBBEF-8943-4315-9738-EFAA9FAEF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13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92" indent="0" algn="ctr">
              <a:buNone/>
              <a:defRPr sz="18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800"/>
            </a:lvl4pPr>
            <a:lvl5pPr marL="1828769" indent="0" algn="ctr">
              <a:buNone/>
              <a:defRPr sz="1800"/>
            </a:lvl5pPr>
            <a:lvl6pPr marL="2285962" indent="0" algn="ctr">
              <a:buNone/>
              <a:defRPr sz="1800"/>
            </a:lvl6pPr>
            <a:lvl7pPr marL="2743154" indent="0" algn="ctr">
              <a:buNone/>
              <a:defRPr sz="1800"/>
            </a:lvl7pPr>
            <a:lvl8pPr marL="3200347" indent="0" algn="ctr">
              <a:buNone/>
              <a:defRPr sz="1800"/>
            </a:lvl8pPr>
            <a:lvl9pPr marL="3657539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4244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14348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9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67080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4175471" y="1373228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86091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176817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267543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358269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448995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423867" y="5397219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6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69269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17274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39" y="523479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39" y="571484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1601115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081168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2509534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2989587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3417952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3898005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32637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480642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655715" y="1604797"/>
            <a:ext cx="7536285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604797"/>
            <a:ext cx="4655715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6" y="1844824"/>
            <a:ext cx="3600712" cy="2688299"/>
          </a:xfrm>
        </p:spPr>
        <p:txBody>
          <a:bodyPr anchor="b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6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247041" y="77546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845583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1137774" y="69269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1040" y="740702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127059" y="16514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31040" y="1699902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247041" y="77546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03649" y="2559169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627320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147592" y="2559168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371263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9104222" y="278281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32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76813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496475" y="3518153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5326" y="4197086"/>
            <a:ext cx="10601349" cy="1344149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677571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5885323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072640" y="584875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589730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6788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4994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4735518" y="285898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2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3494BA">
                  <a:lumMod val="50000"/>
                </a:srgbClr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1796818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2756019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3573016"/>
            <a:ext cx="6385263" cy="211223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2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4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1861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69" y="456459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2" y="4721615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45" y="519239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8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8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2" cy="1056117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2852936"/>
            <a:ext cx="10801146" cy="220824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4955" y="275692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7" y="254920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3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4"/>
            <a:ext cx="3805712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5" y="3892891"/>
            <a:ext cx="3140636" cy="206456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6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59" y="1944914"/>
            <a:ext cx="1016088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5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6" y="1028734"/>
            <a:ext cx="640188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8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円/楕円 38"/>
          <p:cNvSpPr/>
          <p:nvPr userDrawn="1"/>
        </p:nvSpPr>
        <p:spPr>
          <a:xfrm>
            <a:off x="4198704" y="448765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378735" y="214803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977278" y="254330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1269469" y="206526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78735" y="214803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14564" y="205202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433368" y="208389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4867212" y="423155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1171" y="2853952"/>
            <a:ext cx="5822435" cy="257801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437190" y="273169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41171" y="2086482"/>
            <a:ext cx="5822435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3" y="152754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0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75" y="2132856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0" y="2684469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49048" y="276172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1983" y="328978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3" y="3778998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7140" y="385625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480075" y="438431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804155" y="493592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53352" y="5013176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476287" y="5541235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4" name="円/楕円 53"/>
          <p:cNvSpPr/>
          <p:nvPr userDrawn="1"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6" name="円/楕円 55"/>
          <p:cNvSpPr/>
          <p:nvPr userDrawn="1"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9" name="円/楕円 48"/>
          <p:cNvSpPr/>
          <p:nvPr userDrawn="1"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1" name="円/楕円 50"/>
          <p:cNvSpPr/>
          <p:nvPr userDrawn="1"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503319" y="2495179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23260" y="2495178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43199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881483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36417" y="3667685"/>
            <a:ext cx="245555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25527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8839" y="3666122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546099" y="4252357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63041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66671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787242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87242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28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27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0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19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36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1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1765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397111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092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03" y="474523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29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811231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00" y="4743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3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496" y="474523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39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393" y="474523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684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465581" y="4321975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242477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9019374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3123376" y="3707015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804659" y="4343357"/>
            <a:ext cx="270677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05020" y="1877068"/>
            <a:ext cx="2775610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664615" y="19326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795754" y="1794303"/>
            <a:ext cx="2775610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6260" y="1877067"/>
            <a:ext cx="2696619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18597" y="1480280"/>
            <a:ext cx="377157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61262" y="4785754"/>
            <a:ext cx="377590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3242" y="5201608"/>
            <a:ext cx="3431947" cy="382623"/>
          </a:xfrm>
        </p:spPr>
        <p:txBody>
          <a:bodyPr anchor="t">
            <a:noAutofit/>
          </a:bodyPr>
          <a:lstStyle>
            <a:lvl1pPr algn="ctr">
              <a:defRPr sz="133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124188" y="1671101"/>
            <a:ext cx="375231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41845" y="2257337"/>
            <a:ext cx="3724726" cy="144967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237864" y="2199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4237864" y="3842550"/>
            <a:ext cx="552844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323138" y="3927817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237863" y="4554531"/>
            <a:ext cx="552844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4323137" y="4639799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237864" y="5266513"/>
            <a:ext cx="552844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4323138" y="5351781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90708" y="3878922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790708" y="4590903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790708" y="5302885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7986229" y="1668842"/>
            <a:ext cx="337461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099905" y="219690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979723" y="2404053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8066814" y="2804650"/>
            <a:ext cx="3425697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979723" y="3275051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8066814" y="3675649"/>
            <a:ext cx="3425697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979723" y="4146050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8066814" y="4546647"/>
            <a:ext cx="3425697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79723" y="5017049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8066814" y="5417646"/>
            <a:ext cx="3425697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1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49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39" y="3689249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83" y="3689247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84" y="3689247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65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715910" y="3531405"/>
            <a:ext cx="406435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495766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286275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0073260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13" y="3023163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84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2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14" y="252592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69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1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70" y="49191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1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78" y="3008648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70" y="2553869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70" y="1604798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79" y="251140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7993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4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694" y="4919142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4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2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594" y="3606090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192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8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676719" y="2277536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1" y="3948192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31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8" name="円/楕円 47"/>
          <p:cNvSpPr/>
          <p:nvPr userDrawn="1"/>
        </p:nvSpPr>
        <p:spPr>
          <a:xfrm>
            <a:off x="2774518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6" y="3948192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46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1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7116233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5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8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4" name="円/楕円 63"/>
          <p:cNvSpPr/>
          <p:nvPr userDrawn="1"/>
        </p:nvSpPr>
        <p:spPr>
          <a:xfrm>
            <a:off x="9352720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55" y="26190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35" y="26190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2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09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686" y="261905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0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7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04" y="486053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7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4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00" y="4860535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8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4024165" y="2092719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2258787" y="3387727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40568" y="346508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5590" y="355222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509245" y="4682737"/>
            <a:ext cx="4002631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60188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493180" y="8014598"/>
            <a:ext cx="997539" cy="169018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2116300" y="1643371"/>
            <a:ext cx="658250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4072367" y="4848671"/>
            <a:ext cx="273562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1" name="円/楕円 100"/>
          <p:cNvSpPr/>
          <p:nvPr userDrawn="1"/>
        </p:nvSpPr>
        <p:spPr>
          <a:xfrm>
            <a:off x="7588032" y="2258651"/>
            <a:ext cx="27356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1027" y="476009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36048" y="484723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5830199" y="3553661"/>
            <a:ext cx="27356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05947" y="2170079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50968" y="2257211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12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6443807" y="1624809"/>
            <a:ext cx="117092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96748" y="3947886"/>
            <a:ext cx="117092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347074" y="2417828"/>
            <a:ext cx="5844927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93976" y="4342259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847771"/>
            <a:ext cx="4058079" cy="141272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099170" y="179797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9890" y="4978398"/>
            <a:ext cx="5175776" cy="108857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5844927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360470" y="4782456"/>
            <a:ext cx="672555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7444284" y="1245020"/>
            <a:ext cx="585460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257525"/>
            <a:ext cx="5844927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347074" y="2354618"/>
            <a:ext cx="5844927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>
                  <a:lumMod val="20000"/>
                  <a:lumOff val="80000"/>
                </a:srgbClr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07213" y="782320"/>
            <a:ext cx="5281045" cy="547196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1657533"/>
            <a:ext cx="5331292" cy="3542935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01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480076" y="2998260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135085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609547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727" y="0"/>
            <a:ext cx="474668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8160408" y="0"/>
            <a:ext cx="403159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095471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8832541" y="3429000"/>
            <a:ext cx="3353115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22" y="500675"/>
            <a:ext cx="3120617" cy="1044621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2822" y="1701716"/>
            <a:ext cx="3120618" cy="1487257"/>
          </a:xfrm>
        </p:spPr>
        <p:txBody>
          <a:bodyPr anchor="t">
            <a:noAutofit/>
          </a:bodyPr>
          <a:lstStyle>
            <a:lvl1pPr algn="ctr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192019" y="3573016"/>
            <a:ext cx="2544503" cy="3120347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6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975383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975383" y="1604797"/>
            <a:ext cx="5713129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8688512" y="1604797"/>
            <a:ext cx="3503487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4725144"/>
            <a:ext cx="297594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75940" y="4725144"/>
            <a:ext cx="57125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8688512" y="4725144"/>
            <a:ext cx="3503487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109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47533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平行四辺形 11"/>
          <p:cNvSpPr/>
          <p:nvPr userDrawn="1"/>
        </p:nvSpPr>
        <p:spPr>
          <a:xfrm>
            <a:off x="1200104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310" y="1964837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2400208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平行四辺形 22"/>
          <p:cNvSpPr/>
          <p:nvPr userDrawn="1"/>
        </p:nvSpPr>
        <p:spPr>
          <a:xfrm>
            <a:off x="3599122" y="4741146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599122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81474" y="3052958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81711" y="4141079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883022" y="5229200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43" y="1778951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00456" y="5047088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99981" y="2866576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231293" y="3955193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0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3136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554047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934970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31586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69677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73582" y="4363360"/>
            <a:ext cx="2304192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54381" y="4363360"/>
            <a:ext cx="2304192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9696778" y="4363360"/>
            <a:ext cx="2304192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7315980" y="4363360"/>
            <a:ext cx="2304192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935068" y="4363360"/>
            <a:ext cx="2304192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4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000"/>
            <a:ext cx="3482702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947" y="0"/>
            <a:ext cx="3482702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5485861" y="3498416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81880" y="440917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85861" y="4457617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9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4" y="607423"/>
            <a:ext cx="2762129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637404" y="1338942"/>
            <a:ext cx="2350742" cy="421150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24338" y="3664893"/>
            <a:ext cx="7303471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69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4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3"/>
            <a:ext cx="5196564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1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20000"/>
                    <a:lumOff val="80000"/>
                  </a:srgbClr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20000"/>
                    <a:lumOff val="80000"/>
                  </a:srgbClr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5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974393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915835" y="1338942"/>
            <a:ext cx="2350742" cy="279762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3435346" y="1132172"/>
            <a:ext cx="933774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680729" y="137753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2158" y="1126561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22559" y="1490244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80728" y="288218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552157" y="2631208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22558" y="2994892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8078939" y="137511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8859890" y="1124141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8859322" y="1487824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078939" y="288218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8859890" y="2631208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8859322" y="2994891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6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8" y="308653"/>
            <a:ext cx="5274870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0" y="950241"/>
            <a:ext cx="2554068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8" y="1804275"/>
            <a:ext cx="1363426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469" y="2157779"/>
            <a:ext cx="1139924" cy="207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60192" y="488673"/>
            <a:ext cx="4890968" cy="27041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9080" y="1282700"/>
            <a:ext cx="2209992" cy="295639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514410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54251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621862"/>
            <a:ext cx="11618299" cy="1006329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4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35412" y="2170492"/>
            <a:ext cx="5690094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535562" y="1845583"/>
            <a:ext cx="5690094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5562" y="2128010"/>
            <a:ext cx="5690094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5972541" y="1922238"/>
            <a:ext cx="13336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592122" y="2906409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82653" y="439614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4476698"/>
            <a:ext cx="5196564" cy="1500769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953138" y="1857789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82654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953138" y="2624408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6582654" y="2815857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953138" y="3391026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6582654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088556"/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5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9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marL="0" lvl="0" indent="0" algn="l" defTabSz="914385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26997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0202367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84136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29028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5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2637235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354798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3852" y="3596435"/>
            <a:ext cx="11215678" cy="623628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6095471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75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972488" y="2275085"/>
            <a:ext cx="2681623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630623" y="4043348"/>
            <a:ext cx="1944955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246536" y="1861776"/>
            <a:ext cx="2053478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784115" y="4840556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049571" y="4110206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78797" y="1790262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20134" y="2218873"/>
            <a:ext cx="265104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606675" y="4012103"/>
            <a:ext cx="1895548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02682" y="3544278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1376435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4245655" y="523727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6109413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6187138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005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38389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6109413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6187138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681005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38389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2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1610586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058827" y="1389032"/>
            <a:ext cx="11467281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200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454821" y="3047999"/>
            <a:ext cx="538042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6069" y="3173789"/>
            <a:ext cx="6076032" cy="289318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1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619179" y="0"/>
            <a:ext cx="5476292" cy="68580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664893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5186020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471876" y="5530537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064983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9072445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44181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0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12191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438176"/>
            <a:ext cx="10801146" cy="79329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34216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12192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6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4591374" y="4910580"/>
            <a:ext cx="1194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lumMod val="60000"/>
                  <a:lumOff val="40000"/>
                </a:srgbClr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7178490" y="3689036"/>
            <a:ext cx="1233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60000"/>
                  <a:lumOff val="40000"/>
                </a:srgbClr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9765607" y="2467492"/>
            <a:ext cx="1233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58B6C0">
                  <a:lumMod val="60000"/>
                  <a:lumOff val="40000"/>
                </a:srgbClr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直角三角形 26"/>
          <p:cNvSpPr/>
          <p:nvPr userDrawn="1"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直角三角形 26"/>
          <p:cNvSpPr/>
          <p:nvPr userDrawn="1"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15860" y="4329480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6481" y="4833243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21736" y="3112336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12356" y="3616098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10415" y="1886392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01035" y="2390154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841" y="165600"/>
            <a:ext cx="5496644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97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74" y="2789893"/>
            <a:ext cx="2486414" cy="120637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5114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92" y="2789893"/>
            <a:ext cx="2486414" cy="165279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732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409" y="2789893"/>
            <a:ext cx="2486414" cy="193208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9704" y="2368150"/>
            <a:ext cx="246370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10027" y="2789893"/>
            <a:ext cx="2486414" cy="234816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96" y="5399314"/>
            <a:ext cx="8491372" cy="87085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84" y="1028734"/>
            <a:ext cx="5399723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70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92667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7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3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0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6" y="73072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2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8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176817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267543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358269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48995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520635" y="539721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1628080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2536498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444917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353336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1105" y="5261754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5077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2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79" y="2909557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8" y="2220269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8" y="3138210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8" y="4047801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8" y="4957392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4" y="2032666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4" y="296210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4" y="38790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4" y="47963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1" y="2014562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1" y="4211308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8" y="2849639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6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8" y="1683659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3494BA">
                  <a:lumMod val="75000"/>
                </a:srgbClr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4015569"/>
            <a:ext cx="1165980" cy="11660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4015568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4015569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5" y="4015620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6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5" y="5181601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849590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84959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849590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37" y="3550362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27" y="424705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390" y="4247048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83" y="356516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99178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1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1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7" y="2873826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15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3" y="5225143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617033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3" y="4108913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83" y="4500803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1" y="1733189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51" y="2125079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2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5950263" y="2692400"/>
            <a:ext cx="91932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149804" y="2190480"/>
            <a:ext cx="91932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49344" y="3326113"/>
            <a:ext cx="91934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750722" y="4895273"/>
            <a:ext cx="91933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551182" y="3790920"/>
            <a:ext cx="9082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48886" y="4461746"/>
            <a:ext cx="91932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3894768" y="870805"/>
            <a:ext cx="91201" cy="5001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747465" y="2983785"/>
            <a:ext cx="775922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2463512" y="1848153"/>
            <a:ext cx="775922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771260" y="4119419"/>
            <a:ext cx="775922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0565276" y="3448592"/>
            <a:ext cx="775922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8957360" y="2350072"/>
            <a:ext cx="775922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345321" y="4547113"/>
            <a:ext cx="775922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4506565" y="2418693"/>
            <a:ext cx="91201" cy="417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4638969" y="678913"/>
            <a:ext cx="91200" cy="3114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7451124" y="1191539"/>
            <a:ext cx="91200" cy="309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8085623" y="1256479"/>
            <a:ext cx="91200" cy="5160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7567273" y="3072889"/>
            <a:ext cx="91200" cy="372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6150532" y="2190475"/>
            <a:ext cx="91200" cy="91208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6350074" y="3326111"/>
            <a:ext cx="91200" cy="91208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6549615" y="4461741"/>
            <a:ext cx="91200" cy="9120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5550804" y="3790916"/>
            <a:ext cx="91200" cy="91208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5950267" y="2692395"/>
            <a:ext cx="91200" cy="9120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5751539" y="4889435"/>
            <a:ext cx="91200" cy="9120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712" y="2051335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60559" y="255325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664" y="3186967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459" y="4322601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8476" y="365177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8520" y="475029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1764679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897" y="2307114"/>
            <a:ext cx="2513639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692" y="2901480"/>
            <a:ext cx="3735493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153" y="3443914"/>
            <a:ext cx="3746268" cy="61084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720" y="4037112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7182" y="4579547"/>
            <a:ext cx="2782663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813" y="2271802"/>
            <a:ext cx="2401547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886" y="2783600"/>
            <a:ext cx="2408474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5502" y="3339098"/>
            <a:ext cx="3704195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817" y="3850897"/>
            <a:ext cx="3714880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3456" y="4468842"/>
            <a:ext cx="249303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6265" y="4980640"/>
            <a:ext cx="2500227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7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167542" y="4019490"/>
            <a:ext cx="111328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911178" y="2464344"/>
            <a:ext cx="111328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911178" y="4019490"/>
            <a:ext cx="111328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4167542" y="2464344"/>
            <a:ext cx="111328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539360" y="4850284"/>
            <a:ext cx="111328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5539360" y="1652302"/>
            <a:ext cx="111328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927234" y="2639371"/>
            <a:ext cx="2337532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5" y="171349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5" y="221725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835164" y="215231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5" y="323020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5" y="373396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835164" y="36690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738395" y="4746915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5" y="525067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835164" y="5185739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2" y="221938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32985" y="2154444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2" y="373609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32985" y="36711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2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32985" y="518786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6744890" y="1726795"/>
            <a:ext cx="1888169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8212328" y="3365455"/>
            <a:ext cx="425666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3764365" y="5215467"/>
            <a:ext cx="1780574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3696626" y="3686629"/>
            <a:ext cx="735454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3720818" y="2140858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7994375" y="5176762"/>
            <a:ext cx="638684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882757" y="1974349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7264766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7264766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5882757" y="5191693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4515332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515332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58"/>
            <a:ext cx="1901104" cy="1441751"/>
          </a:xfrm>
        </p:spPr>
        <p:txBody>
          <a:bodyPr anchor="ctr">
            <a:noAutofit/>
          </a:bodyPr>
          <a:lstStyle>
            <a:lvl1pPr algn="ctr">
              <a:defRPr sz="24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70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5" y="2967732"/>
            <a:ext cx="672846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9" y="2971388"/>
            <a:ext cx="65456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2773940"/>
            <a:ext cx="804488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01" y="2470455"/>
            <a:ext cx="707584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72" y="2419264"/>
            <a:ext cx="782549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188907"/>
            <a:ext cx="78072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95256" y="1945551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8888" y="137481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858678" y="1011208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56843" y="159087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7870" y="804077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65563" y="431542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158423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3617196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269588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6713029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8321845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9938852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1112762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4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5" y="1962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0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70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1" y="19599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6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790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9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5343196" y="37273"/>
            <a:ext cx="684880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71963"/>
            <a:ext cx="12826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5" y="1017730"/>
            <a:ext cx="1187142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12192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83852" y="4637788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5257" y="55485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68456" y="397384"/>
            <a:ext cx="4036642" cy="821816"/>
          </a:xfrm>
        </p:spPr>
        <p:txBody>
          <a:bodyPr>
            <a:noAutofit/>
          </a:bodyPr>
          <a:lstStyle>
            <a:lvl1pPr algn="l">
              <a:defRPr sz="44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5322" y="397384"/>
            <a:ext cx="3786740" cy="821816"/>
          </a:xfrm>
        </p:spPr>
        <p:txBody>
          <a:bodyPr>
            <a:noAutofit/>
          </a:bodyPr>
          <a:lstStyle>
            <a:lvl1pPr algn="r">
              <a:defRPr sz="44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86850" y="5688607"/>
            <a:ext cx="11618299" cy="998520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7632" y="1930400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357147" y="2121850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7632" y="2697019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727632" y="3463637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372931" y="1932505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8372931" y="2699124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002447" y="2890573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372931" y="3465742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8002447" y="365719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33262" y="12259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370735" y="12259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3440524"/>
            <a:ext cx="5182864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614416"/>
            <a:ext cx="5182864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009136" y="3440522"/>
            <a:ext cx="5182864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6476154" y="3707892"/>
            <a:ext cx="1291256" cy="129136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7009136" y="1614412"/>
            <a:ext cx="5182864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6476154" y="1881780"/>
            <a:ext cx="1291256" cy="12913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4425837" y="3707892"/>
            <a:ext cx="1291256" cy="129136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4425837" y="1881780"/>
            <a:ext cx="1291256" cy="129136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4537236" y="1881785"/>
            <a:ext cx="1291256" cy="1291368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4537236" y="1881785"/>
            <a:ext cx="1291256" cy="1291368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6363508" y="1881784"/>
            <a:ext cx="1291256" cy="129136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6363508" y="1881784"/>
            <a:ext cx="1291256" cy="1291368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4537236" y="3707898"/>
            <a:ext cx="1291256" cy="129136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4537236" y="3707898"/>
            <a:ext cx="1291256" cy="1291368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6363507" y="3707897"/>
            <a:ext cx="1291256" cy="129136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6363507" y="3707897"/>
            <a:ext cx="1291256" cy="1291368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22999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6649270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23000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49271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417570" y="1692446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5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417347" y="3518554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3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8076898" y="1692446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8076674" y="3518553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2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1614416"/>
            <a:ext cx="350759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0" y="3440528"/>
            <a:ext cx="350759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1841242" y="1614408"/>
            <a:ext cx="350759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841241" y="3440520"/>
            <a:ext cx="350759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18936" y="5528338"/>
            <a:ext cx="10801146" cy="6692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814955" y="543232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9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90298CD5-6C1E-4009-B41F-6DF62E31D3BE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9544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831177" y="527501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831177" y="4364761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831177" y="1633997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831177" y="2544252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831177" y="345450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7A8C8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615536" y="1637991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15536" y="2548246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615536" y="345850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15536" y="4368755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15536" y="527901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923547" y="172128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923547" y="263153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923547" y="536230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923547" y="354179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923547" y="445204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Light" pitchFamily="50" charset="0"/>
              <a:cs typeface="+mn-cs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20532" y="1815608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0532" y="5456627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120532" y="2725862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0532" y="3636116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120532" y="4546371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66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7" y="161560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2" y="169333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49" y="1772628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3" y="2243412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7" y="389229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2" y="397002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49" y="4049320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3" y="4520105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8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ドーナツ 8"/>
          <p:cNvSpPr/>
          <p:nvPr userDrawn="1"/>
        </p:nvSpPr>
        <p:spPr>
          <a:xfrm>
            <a:off x="4175620" y="1825776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6119715" y="18257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6015041" y="36706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4169858" y="35659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4274697" y="1720408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468358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851330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658601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4041574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477725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860698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66796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4050941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5" y="3445426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963291" y="221528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362995" y="4458922"/>
            <a:ext cx="900178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4362995" y="2215289"/>
            <a:ext cx="900178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177125" y="24135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7125" y="45920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849098" y="460606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849098" y="240892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68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endParaRPr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1" y="2335395"/>
            <a:ext cx="56297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01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6297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02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6" y="4548907"/>
            <a:ext cx="56297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03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6297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04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4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78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ドーナツ 7"/>
          <p:cNvSpPr/>
          <p:nvPr userDrawn="1"/>
        </p:nvSpPr>
        <p:spPr>
          <a:xfrm>
            <a:off x="2528604" y="1447543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4736617" y="2156346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7454325" y="29771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564629" y="1592484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9790844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208519" y="3242191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334757" y="5331725"/>
            <a:ext cx="5527957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119" y="327511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871653" y="2306745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72754" y="4101393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47780" y="2306745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757580" y="3692502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168021" y="2185628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149663" y="4078176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9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9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92" indent="0">
              <a:buNone/>
              <a:defRPr sz="1200"/>
            </a:lvl2pPr>
            <a:lvl3pPr marL="914385" indent="0">
              <a:buNone/>
              <a:defRPr sz="1000"/>
            </a:lvl3pPr>
            <a:lvl4pPr marL="1371577" indent="0">
              <a:buNone/>
              <a:defRPr sz="900"/>
            </a:lvl4pPr>
            <a:lvl5pPr marL="1828769" indent="0">
              <a:buNone/>
              <a:defRPr sz="900"/>
            </a:lvl5pPr>
            <a:lvl6pPr marL="2285962" indent="0">
              <a:buNone/>
              <a:defRPr sz="900"/>
            </a:lvl6pPr>
            <a:lvl7pPr marL="2743154" indent="0">
              <a:buNone/>
              <a:defRPr sz="900"/>
            </a:lvl7pPr>
            <a:lvl8pPr marL="3200347" indent="0">
              <a:buNone/>
              <a:defRPr sz="900"/>
            </a:lvl8pPr>
            <a:lvl9pPr marL="3657539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22872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3852" y="1886858"/>
            <a:ext cx="11218899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32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2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3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4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5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cs typeface="+mn-cs"/>
              </a:rPr>
              <a:t>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8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7209538" y="3040746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683533" y="1924353"/>
            <a:ext cx="55434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95225" y="1845924"/>
            <a:ext cx="79365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720123" y="2062238"/>
            <a:ext cx="2750695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749637" y="1744130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877344" y="3393611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2051" y="2189233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109020" y="3013527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541947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85128" y="3505084"/>
            <a:ext cx="86632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081856" y="3938207"/>
            <a:ext cx="676409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833395" y="1929359"/>
            <a:ext cx="79365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1083397" y="2362358"/>
            <a:ext cx="27717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340954" y="1539210"/>
            <a:ext cx="549846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548961" y="4446207"/>
            <a:ext cx="69643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0383943" y="1738687"/>
            <a:ext cx="62967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7470818" y="2561025"/>
            <a:ext cx="452541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375224" y="2312541"/>
            <a:ext cx="27717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222250" y="3981997"/>
            <a:ext cx="529775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612457" y="4318642"/>
            <a:ext cx="529775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39599" y="272192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43905" y="3151701"/>
            <a:ext cx="226563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48091" y="2062238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825692" y="2492014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22659" y="3363291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300261" y="3793067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877344" y="399619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051" y="278482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8626300" y="2361641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114294" y="3670796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34" y="5331725"/>
            <a:ext cx="9783595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12192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677635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9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" name="円/楕円 1"/>
          <p:cNvSpPr/>
          <p:nvPr userDrawn="1"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5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7" y="3014668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7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4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7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4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6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45080" y="2258869"/>
            <a:ext cx="9271835" cy="11101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spc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59553" y="3398997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33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570303" y="4509121"/>
            <a:ext cx="7051395" cy="2115235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80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>
            <a:off x="-8179" y="5288331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直角三角形 10"/>
          <p:cNvSpPr/>
          <p:nvPr userDrawn="1"/>
        </p:nvSpPr>
        <p:spPr>
          <a:xfrm>
            <a:off x="-8178" y="5555580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284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/>
            <a:fld id="{B61BEF0D-F0BB-DE4B-95CE-6DB70DBA9567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6886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5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8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58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56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08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319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77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32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261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58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1088556"/>
            <a:fld id="{90298CD5-6C1E-4009-B41F-6DF62E31D3BE}" type="datetimeFigureOut">
              <a:rPr kumimoji="1"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10/25/2024</a:t>
            </a:fld>
            <a:endParaRPr kumimoji="1"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1088556"/>
            <a:r>
              <a:rPr kumimoji="1" lang="en-US" altLang="ja-JP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Power of PowerPoint | thepopp.com</a:t>
            </a:r>
            <a:endParaRPr kumimoji="1" lang="ja-JP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1088556"/>
              <a:t>‹N°›</a:t>
            </a:fld>
            <a:endParaRPr kumimoji="1" lang="ja-JP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34880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4" r:id="rId71"/>
    <p:sldLayoutId id="2147483735" r:id="rId72"/>
    <p:sldLayoutId id="2147483736" r:id="rId73"/>
    <p:sldLayoutId id="2147483737" r:id="rId74"/>
    <p:sldLayoutId id="2147483738" r:id="rId75"/>
    <p:sldLayoutId id="2147483739" r:id="rId76"/>
    <p:sldLayoutId id="2147483740" r:id="rId77"/>
    <p:sldLayoutId id="2147483741" r:id="rId78"/>
    <p:sldLayoutId id="2147483742" r:id="rId79"/>
    <p:sldLayoutId id="2147483743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0" r:id="rId87"/>
    <p:sldLayoutId id="2147483751" r:id="rId88"/>
    <p:sldLayoutId id="2147483764" r:id="rId89"/>
  </p:sldLayoutIdLst>
  <p:hf hdr="0" dt="0"/>
  <p:txStyles>
    <p:titleStyle>
      <a:lvl1pPr algn="l" defTabSz="914385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9" indent="-91439" algn="l" defTabSz="914385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1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8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50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7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85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86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31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33" indent="-137158" algn="l" defTabSz="91438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1EC0-5F86-4DBC-91AD-3BD989F5AFD2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BA97-124A-4F53-AF45-1B8B3B82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44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ification.men.gov.ma/TBs_v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220313" y="1855694"/>
            <a:ext cx="11467281" cy="1909481"/>
          </a:xfrm>
        </p:spPr>
        <p:txBody>
          <a:bodyPr/>
          <a:lstStyle/>
          <a:p>
            <a:pPr algn="r"/>
            <a:r>
              <a:rPr lang="fr-FR" altLang="ja-JP" sz="5400" dirty="0" smtClean="0"/>
              <a:t>Présentation des nouveautés du projet TDB</a:t>
            </a:r>
            <a:r>
              <a:rPr lang="fr-FR" altLang="ja-JP" sz="6000" dirty="0" smtClean="0"/>
              <a:t/>
            </a:r>
            <a:br>
              <a:rPr lang="fr-FR" altLang="ja-JP" sz="6000" dirty="0" smtClean="0"/>
            </a:br>
            <a:r>
              <a:rPr lang="fr-FR" altLang="ja-JP" sz="2800" dirty="0" smtClean="0"/>
              <a:t>(Présentation pour les régions)</a:t>
            </a:r>
            <a:endParaRPr kumimoji="1" lang="ja-JP" altLang="en-US" sz="28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302284" y="6258241"/>
            <a:ext cx="153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24/10/2024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39739" y="349321"/>
            <a:ext cx="154113" cy="99659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3" y="241166"/>
            <a:ext cx="1333050" cy="8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55414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1A7AB2"/>
                </a:solidFill>
              </a:rPr>
              <a:t>Taux encombrement (filtre </a:t>
            </a:r>
            <a:r>
              <a:rPr lang="fr-FR" sz="2000" b="1" dirty="0">
                <a:solidFill>
                  <a:srgbClr val="1A7AB2"/>
                </a:solidFill>
              </a:rPr>
              <a:t>: </a:t>
            </a:r>
            <a:r>
              <a:rPr lang="fr-FR" sz="2000" b="1" dirty="0" smtClean="0">
                <a:solidFill>
                  <a:srgbClr val="1A7AB2"/>
                </a:solidFill>
              </a:rPr>
              <a:t>Public / classe&gt;=41)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420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45" y="1106103"/>
            <a:ext cx="10603842" cy="5848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66" y="3081970"/>
            <a:ext cx="5918294" cy="36099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504" y="3160628"/>
            <a:ext cx="2523083" cy="32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1A7AB2"/>
                </a:solidFill>
              </a:rPr>
              <a:t>% classes multiniveaux (filtre </a:t>
            </a:r>
            <a:r>
              <a:rPr lang="fr-FR" sz="2000" b="1" dirty="0">
                <a:solidFill>
                  <a:srgbClr val="1A7AB2"/>
                </a:solidFill>
              </a:rPr>
              <a:t>: </a:t>
            </a:r>
            <a:r>
              <a:rPr lang="fr-FR" sz="2000" b="1" dirty="0" smtClean="0">
                <a:solidFill>
                  <a:srgbClr val="1A7AB2"/>
                </a:solidFill>
              </a:rPr>
              <a:t>Public / primaire)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420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23364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21" y="1036995"/>
            <a:ext cx="10574102" cy="58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1A7AB2"/>
                </a:solidFill>
              </a:rPr>
              <a:t>Tableaux de Bord </a:t>
            </a:r>
            <a:r>
              <a:rPr lang="fr-FR" sz="2400" b="1" dirty="0" smtClean="0">
                <a:solidFill>
                  <a:srgbClr val="1A7AB2"/>
                </a:solidFill>
              </a:rPr>
              <a:t>(comparaison </a:t>
            </a:r>
            <a:r>
              <a:rPr lang="fr-FR" sz="2200" b="1" dirty="0" smtClean="0">
                <a:solidFill>
                  <a:srgbClr val="1A7AB2"/>
                </a:solidFill>
              </a:rPr>
              <a:t>avec les données du recensement)</a:t>
            </a:r>
            <a:endParaRPr lang="fr-FR" sz="2200" b="1" dirty="0">
              <a:solidFill>
                <a:srgbClr val="1A7AB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21" y="989281"/>
            <a:ext cx="9890638" cy="58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1A7AB2"/>
                </a:solidFill>
              </a:rPr>
              <a:t>Processus d'élaboration des tableaux de bord</a:t>
            </a:r>
            <a:endParaRPr lang="fr-FR" sz="2000" b="1" dirty="0">
              <a:solidFill>
                <a:srgbClr val="1A7AB2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0" y="895975"/>
            <a:ext cx="12068719" cy="5877672"/>
            <a:chOff x="0" y="895975"/>
            <a:chExt cx="12068719" cy="5877672"/>
          </a:xfrm>
        </p:grpSpPr>
        <p:grpSp>
          <p:nvGrpSpPr>
            <p:cNvPr id="36" name="Groupe 35"/>
            <p:cNvGrpSpPr/>
            <p:nvPr/>
          </p:nvGrpSpPr>
          <p:grpSpPr>
            <a:xfrm>
              <a:off x="0" y="895975"/>
              <a:ext cx="12068719" cy="5877672"/>
              <a:chOff x="0" y="836981"/>
              <a:chExt cx="12068719" cy="5877672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0" y="836981"/>
                <a:ext cx="12068719" cy="5877672"/>
                <a:chOff x="112903" y="1053291"/>
                <a:chExt cx="12068719" cy="5877672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0304206" y="1174955"/>
                  <a:ext cx="1506458" cy="3687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0233646" y="1174955"/>
                  <a:ext cx="1506458" cy="3687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9880" y="1053291"/>
                  <a:ext cx="11333191" cy="5877672"/>
                </a:xfrm>
                <a:prstGeom prst="rect">
                  <a:avLst/>
                </a:prstGeom>
              </p:spPr>
            </p:pic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59555" y="2595717"/>
                  <a:ext cx="1105170" cy="642321"/>
                </a:xfrm>
                <a:prstGeom prst="rect">
                  <a:avLst/>
                </a:prstGeom>
              </p:spPr>
            </p:pic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32318" y="3238038"/>
                  <a:ext cx="1007106" cy="626039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79235" y="1924588"/>
                  <a:ext cx="1060189" cy="671129"/>
                </a:xfrm>
                <a:prstGeom prst="rect">
                  <a:avLst/>
                </a:prstGeom>
              </p:spPr>
            </p:pic>
            <p:pic>
              <p:nvPicPr>
                <p:cNvPr id="9" name="Image 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84439" y="1924588"/>
                  <a:ext cx="949762" cy="1124718"/>
                </a:xfrm>
                <a:prstGeom prst="rect">
                  <a:avLst/>
                </a:prstGeom>
              </p:spPr>
            </p:pic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38530" y="1924588"/>
                  <a:ext cx="1046803" cy="345819"/>
                </a:xfrm>
                <a:prstGeom prst="rect">
                  <a:avLst/>
                </a:prstGeom>
              </p:spPr>
            </p:pic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24232" y="2245136"/>
                  <a:ext cx="1042517" cy="350581"/>
                </a:xfrm>
                <a:prstGeom prst="rect">
                  <a:avLst/>
                </a:prstGeom>
              </p:spPr>
            </p:pic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01052" y="1924588"/>
                  <a:ext cx="994230" cy="345819"/>
                </a:xfrm>
                <a:prstGeom prst="rect">
                  <a:avLst/>
                </a:prstGeom>
              </p:spPr>
            </p:pic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56208" y="1399245"/>
                  <a:ext cx="1009106" cy="646182"/>
                </a:xfrm>
                <a:prstGeom prst="rect">
                  <a:avLst/>
                </a:prstGeom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99144" y="2703794"/>
                  <a:ext cx="1066169" cy="1288333"/>
                </a:xfrm>
                <a:prstGeom prst="rect">
                  <a:avLst/>
                </a:prstGeom>
              </p:spPr>
            </p:pic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4822" y="4856981"/>
                  <a:ext cx="1066800" cy="1666875"/>
                </a:xfrm>
                <a:prstGeom prst="rect">
                  <a:avLst/>
                </a:prstGeom>
              </p:spPr>
            </p:pic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98167" y="5995988"/>
                  <a:ext cx="912711" cy="315610"/>
                </a:xfrm>
                <a:prstGeom prst="rect">
                  <a:avLst/>
                </a:prstGeom>
              </p:spPr>
            </p:pic>
            <p:pic>
              <p:nvPicPr>
                <p:cNvPr id="19" name="Image 18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7703" y="6355862"/>
                  <a:ext cx="971638" cy="335987"/>
                </a:xfrm>
                <a:prstGeom prst="rect">
                  <a:avLst/>
                </a:prstGeom>
              </p:spPr>
            </p:pic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17864" y="5995988"/>
                  <a:ext cx="912710" cy="315610"/>
                </a:xfrm>
                <a:prstGeom prst="rect">
                  <a:avLst/>
                </a:prstGeom>
              </p:spPr>
            </p:pic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6070" y="5911624"/>
                  <a:ext cx="974924" cy="631895"/>
                </a:xfrm>
                <a:prstGeom prst="rect">
                  <a:avLst/>
                </a:prstGeom>
              </p:spPr>
            </p:pic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3105" y="6519015"/>
                  <a:ext cx="1038225" cy="333375"/>
                </a:xfrm>
                <a:prstGeom prst="rect">
                  <a:avLst/>
                </a:prstGeom>
              </p:spPr>
            </p:pic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76406" y="4638292"/>
                  <a:ext cx="912710" cy="315610"/>
                </a:xfrm>
                <a:prstGeom prst="rect">
                  <a:avLst/>
                </a:prstGeom>
              </p:spPr>
            </p:pic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10392" y="4531973"/>
                  <a:ext cx="949762" cy="1124718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349841" y="5830529"/>
                  <a:ext cx="2286747" cy="688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8153" y="5645252"/>
                  <a:ext cx="1181100" cy="895350"/>
                </a:xfrm>
                <a:prstGeom prst="rect">
                  <a:avLst/>
                </a:prstGeom>
              </p:spPr>
            </p:pic>
            <p:pic>
              <p:nvPicPr>
                <p:cNvPr id="1026" name="Picture 2" descr="Voir les détails de l’image associée. Red gear icon stock illustration. Illustration of engineering - 7330689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1666" y="1226185"/>
                  <a:ext cx="205403" cy="205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" descr="Voir les détails de l’image associée. Red gear icon stock illustration. Illustration of engineering - 7330689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866" y="6106195"/>
                  <a:ext cx="205403" cy="205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 descr="Voir les détails de l’image associée. Red gear icon stock illustration. Illustration of engineering - 7330689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33646" y="4844187"/>
                  <a:ext cx="205403" cy="205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" descr="Voir les détails de l’image associée. Red gear icon stock illustration. Illustration of engineering - 7330689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33250" y="2803418"/>
                  <a:ext cx="205403" cy="205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Voir les détails de l’image associée. Red gear icon stock illustration. Illustration of engineering - 7330689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4159" y="6540602"/>
                  <a:ext cx="205403" cy="205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ZoneTexte 26"/>
                <p:cNvSpPr txBox="1"/>
                <p:nvPr/>
              </p:nvSpPr>
              <p:spPr>
                <a:xfrm>
                  <a:off x="112903" y="6504803"/>
                  <a:ext cx="1563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Contribution </a:t>
                  </a:r>
                  <a:r>
                    <a:rPr lang="en-US" sz="1200" b="1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Aref</a:t>
                  </a:r>
                  <a:endParaRPr lang="fr-FR" sz="12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1433" y="3312851"/>
                <a:ext cx="1009650" cy="352425"/>
              </a:xfrm>
              <a:prstGeom prst="rect">
                <a:avLst/>
              </a:prstGeom>
            </p:spPr>
          </p:pic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043305" y="1840013"/>
              <a:ext cx="10096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2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0555" y="0"/>
            <a:ext cx="4139381" cy="6858000"/>
          </a:xfrm>
          <a:prstGeom prst="rect">
            <a:avLst/>
          </a:prstGeom>
          <a:solidFill>
            <a:srgbClr val="1A7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53729" y="189093"/>
            <a:ext cx="2949677" cy="118554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1A7AB2"/>
                </a:solidFill>
              </a:rPr>
              <a:t>Tableaux de Bord TBS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2284" y="1379618"/>
            <a:ext cx="3618271" cy="2196865"/>
          </a:xfrm>
        </p:spPr>
        <p:txBody>
          <a:bodyPr>
            <a:noAutofit/>
          </a:bodyPr>
          <a:lstStyle/>
          <a:p>
            <a:pPr lvl="0"/>
            <a:r>
              <a:rPr lang="fr-FR" altLang="ja-JP" sz="1600" dirty="0"/>
              <a:t>Pourcentage des élèves qui maîtrisent les fondamentaux</a:t>
            </a:r>
            <a:endParaRPr lang="fr-FR" sz="1600" dirty="0"/>
          </a:p>
          <a:p>
            <a:pPr lvl="0"/>
            <a:r>
              <a:rPr lang="fr-FR" altLang="ja-JP" sz="1600" dirty="0">
                <a:solidFill>
                  <a:srgbClr val="FF0000"/>
                </a:solidFill>
              </a:rPr>
              <a:t>Temps scolaire effectif</a:t>
            </a:r>
            <a:endParaRPr lang="fr-FR" sz="1600" dirty="0">
              <a:solidFill>
                <a:srgbClr val="FF0000"/>
              </a:solidFill>
            </a:endParaRPr>
          </a:p>
          <a:p>
            <a:pPr lvl="0"/>
            <a:r>
              <a:rPr lang="fr-FR" altLang="ja-JP" sz="1600" dirty="0">
                <a:solidFill>
                  <a:srgbClr val="FF0000"/>
                </a:solidFill>
              </a:rPr>
              <a:t>Nombre de clubs d'activités parascolaires</a:t>
            </a:r>
            <a:endParaRPr lang="fr-FR" sz="1600" dirty="0">
              <a:solidFill>
                <a:srgbClr val="FF0000"/>
              </a:solidFill>
            </a:endParaRPr>
          </a:p>
          <a:p>
            <a:pPr lvl="0"/>
            <a:r>
              <a:rPr lang="fr-FR" altLang="ja-JP" sz="1600" dirty="0">
                <a:solidFill>
                  <a:srgbClr val="FF0000"/>
                </a:solidFill>
              </a:rPr>
              <a:t>Nombre ou  Pourcentage d’élèves inscrits dans les clubs</a:t>
            </a:r>
            <a:endParaRPr lang="fr-FR" sz="1600" dirty="0">
              <a:solidFill>
                <a:srgbClr val="FF0000"/>
              </a:solidFill>
            </a:endParaRPr>
          </a:p>
          <a:p>
            <a:pPr lvl="0"/>
            <a:r>
              <a:rPr lang="fr-FR" altLang="ja-JP" sz="1600" dirty="0">
                <a:solidFill>
                  <a:srgbClr val="FF0000"/>
                </a:solidFill>
              </a:rPr>
              <a:t>Fréquence des activités des clubs</a:t>
            </a:r>
            <a:endParaRPr lang="fr-FR" sz="1600" dirty="0">
              <a:solidFill>
                <a:srgbClr val="FF0000"/>
              </a:solidFill>
            </a:endParaRPr>
          </a:p>
          <a:p>
            <a:pPr lvl="0"/>
            <a:r>
              <a:rPr lang="fr-FR" altLang="ja-JP" sz="1600" dirty="0"/>
              <a:t>Taux de réussite</a:t>
            </a:r>
            <a:endParaRPr lang="fr-FR" sz="1600" dirty="0"/>
          </a:p>
          <a:p>
            <a:pPr lvl="0"/>
            <a:r>
              <a:rPr lang="fr-FR" altLang="ja-JP" sz="1600" dirty="0"/>
              <a:t>Taux redoublement</a:t>
            </a:r>
            <a:endParaRPr lang="fr-FR" sz="1600" dirty="0"/>
          </a:p>
          <a:p>
            <a:pPr lvl="0"/>
            <a:r>
              <a:rPr lang="fr-FR" altLang="ja-JP" sz="1600" dirty="0"/>
              <a:t>Abandon scolaire </a:t>
            </a:r>
            <a:endParaRPr lang="fr-FR" altLang="ja-JP" sz="1600" dirty="0" smtClean="0"/>
          </a:p>
          <a:p>
            <a:pPr lvl="0"/>
            <a:r>
              <a:rPr lang="fr-FR" altLang="ja-JP" sz="1600" dirty="0" smtClean="0">
                <a:solidFill>
                  <a:srgbClr val="FF0000"/>
                </a:solidFill>
              </a:rPr>
              <a:t>Taux </a:t>
            </a:r>
            <a:r>
              <a:rPr lang="fr-FR" altLang="ja-JP" sz="1600" dirty="0">
                <a:solidFill>
                  <a:srgbClr val="FF0000"/>
                </a:solidFill>
              </a:rPr>
              <a:t>d’absentéisme d’élèves</a:t>
            </a:r>
            <a:endParaRPr lang="fr-FR" sz="1600" dirty="0">
              <a:solidFill>
                <a:srgbClr val="FF0000"/>
              </a:solidFill>
            </a:endParaRPr>
          </a:p>
          <a:p>
            <a:pPr lvl="0"/>
            <a:r>
              <a:rPr lang="fr-FR" altLang="ja-JP" sz="1600" dirty="0"/>
              <a:t>Taux d'encombrement</a:t>
            </a:r>
            <a:endParaRPr lang="fr-FR" sz="1600" dirty="0"/>
          </a:p>
          <a:p>
            <a:pPr lvl="0"/>
            <a:r>
              <a:rPr lang="fr-FR" altLang="ja-JP" sz="1600" dirty="0"/>
              <a:t>Effectifs d’élèves en préscolaire</a:t>
            </a:r>
            <a:endParaRPr lang="fr-FR" sz="1600" dirty="0"/>
          </a:p>
          <a:p>
            <a:pPr lvl="0"/>
            <a:r>
              <a:rPr lang="fr-FR" altLang="ja-JP" sz="1600" dirty="0"/>
              <a:t>% d’élèves ayant acquis les compétences de base à la fin du préscolaire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404852" y="1379618"/>
            <a:ext cx="33921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altLang="ja-JP" sz="1600" dirty="0">
                <a:solidFill>
                  <a:schemeClr val="bg1"/>
                </a:solidFill>
              </a:rPr>
              <a:t>Pourcentage des élèves qui maîtrisent les </a:t>
            </a:r>
            <a:r>
              <a:rPr lang="fr-FR" altLang="ja-JP" sz="1600" dirty="0" smtClean="0">
                <a:solidFill>
                  <a:schemeClr val="bg1"/>
                </a:solidFill>
              </a:rPr>
              <a:t>fondamentaux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altLang="ja-JP" sz="1600" dirty="0">
                <a:solidFill>
                  <a:schemeClr val="bg1"/>
                </a:solidFill>
              </a:rPr>
              <a:t>Taux net de </a:t>
            </a:r>
            <a:r>
              <a:rPr lang="fr-FR" altLang="ja-JP" sz="1600" dirty="0" smtClean="0">
                <a:solidFill>
                  <a:schemeClr val="bg1"/>
                </a:solidFill>
              </a:rPr>
              <a:t>scolarisation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altLang="ja-JP" sz="1600" dirty="0">
                <a:solidFill>
                  <a:schemeClr val="bg1"/>
                </a:solidFill>
              </a:rPr>
              <a:t>Taux de </a:t>
            </a:r>
            <a:r>
              <a:rPr lang="fr-FR" altLang="ja-JP" sz="1600" dirty="0" smtClean="0">
                <a:solidFill>
                  <a:schemeClr val="bg1"/>
                </a:solidFill>
              </a:rPr>
              <a:t>réussite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altLang="ja-JP" sz="1600" dirty="0">
                <a:solidFill>
                  <a:schemeClr val="bg1"/>
                </a:solidFill>
              </a:rPr>
              <a:t>Taux </a:t>
            </a:r>
            <a:r>
              <a:rPr lang="fr-FR" altLang="ja-JP" sz="1600" dirty="0" smtClean="0">
                <a:solidFill>
                  <a:schemeClr val="bg1"/>
                </a:solidFill>
              </a:rPr>
              <a:t>redoublement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altLang="ja-JP" sz="1600" dirty="0">
                <a:solidFill>
                  <a:schemeClr val="bg1"/>
                </a:solidFill>
              </a:rPr>
              <a:t>Abandon scolaire </a:t>
            </a:r>
            <a:endParaRPr lang="fr-FR" altLang="ja-JP" sz="1600" dirty="0" smtClean="0">
              <a:solidFill>
                <a:schemeClr val="bg1"/>
              </a:solidFill>
            </a:endParaRPr>
          </a:p>
          <a:p>
            <a:pPr lvl="0"/>
            <a:endParaRPr lang="fr-FR" altLang="ja-JP" sz="1600" dirty="0">
              <a:solidFill>
                <a:schemeClr val="bg1"/>
              </a:solidFill>
            </a:endParaRPr>
          </a:p>
          <a:p>
            <a:pPr lvl="0"/>
            <a:r>
              <a:rPr lang="fr-FR" altLang="ja-JP" sz="1600" dirty="0" smtClean="0">
                <a:solidFill>
                  <a:schemeClr val="bg1"/>
                </a:solidFill>
              </a:rPr>
              <a:t>Taux d'encombrement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sz="1600" dirty="0">
                <a:solidFill>
                  <a:schemeClr val="bg1"/>
                </a:solidFill>
              </a:rPr>
              <a:t>Appui </a:t>
            </a:r>
            <a:r>
              <a:rPr lang="fr-FR" sz="1600" dirty="0" smtClean="0">
                <a:solidFill>
                  <a:schemeClr val="bg1"/>
                </a:solidFill>
              </a:rPr>
              <a:t>Social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sz="1600" dirty="0">
                <a:solidFill>
                  <a:schemeClr val="bg1"/>
                </a:solidFill>
              </a:rPr>
              <a:t>Classes à niveaux </a:t>
            </a:r>
            <a:r>
              <a:rPr lang="fr-FR" sz="1600" dirty="0" smtClean="0">
                <a:solidFill>
                  <a:schemeClr val="bg1"/>
                </a:solidFill>
              </a:rPr>
              <a:t>multiples</a:t>
            </a:r>
          </a:p>
          <a:p>
            <a:pPr lvl="0"/>
            <a:endParaRPr lang="fr-FR" sz="1600" dirty="0">
              <a:solidFill>
                <a:schemeClr val="bg1"/>
              </a:solidFill>
            </a:endParaRPr>
          </a:p>
          <a:p>
            <a:pPr lvl="0"/>
            <a:r>
              <a:rPr lang="fr-FR" sz="1600" dirty="0">
                <a:solidFill>
                  <a:schemeClr val="bg1"/>
                </a:solidFill>
              </a:rPr>
              <a:t>Ratio élèves Enseignants</a:t>
            </a:r>
          </a:p>
          <a:p>
            <a:endParaRPr lang="fr-FR" sz="1600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704080" y="309980"/>
            <a:ext cx="2294" cy="899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9089267" y="114774"/>
            <a:ext cx="2949677" cy="118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1A7AB2"/>
                </a:solidFill>
              </a:rPr>
              <a:t>Tableaux de Bord Contractualisation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868606" y="189093"/>
            <a:ext cx="2949677" cy="118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bg1"/>
                </a:solidFill>
              </a:rPr>
              <a:t>Tableaux de Bord PDP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8900160" y="267174"/>
            <a:ext cx="2294" cy="89906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573729" y="1379618"/>
            <a:ext cx="3618271" cy="21968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39" indent="-91439" algn="l" defTabSz="914385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1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8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50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7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85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86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31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33" indent="-137158" algn="l" defTabSz="91438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400" dirty="0"/>
              <a:t>عدد </a:t>
            </a:r>
            <a:r>
              <a:rPr lang="ar-MA" sz="1600" dirty="0"/>
              <a:t>الأطفال المسجلين بالتعليم </a:t>
            </a:r>
            <a:r>
              <a:rPr lang="ar-MA" sz="1600" dirty="0" smtClean="0"/>
              <a:t>الأولي</a:t>
            </a:r>
            <a:endParaRPr lang="fr-FR" sz="1600" dirty="0" smtClean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 smtClean="0"/>
              <a:t>عدد </a:t>
            </a:r>
            <a:r>
              <a:rPr lang="ar-MA" sz="1600" dirty="0"/>
              <a:t>وحدات التعليم الأولي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</a:t>
            </a:r>
            <a:r>
              <a:rPr lang="ar-MA" sz="1600" dirty="0" err="1"/>
              <a:t>المربیين</a:t>
            </a:r>
            <a:r>
              <a:rPr lang="ar-MA" sz="1600" dirty="0"/>
              <a:t> و </a:t>
            </a:r>
            <a:r>
              <a:rPr lang="ar-MA" sz="1600" dirty="0" err="1"/>
              <a:t>المربیات</a:t>
            </a:r>
            <a:endParaRPr lang="ar-MA" sz="16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التلاميذ حسب الأسلاك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النسب الصافية </a:t>
            </a:r>
            <a:r>
              <a:rPr lang="ar-MA" sz="1600" dirty="0" err="1"/>
              <a:t>للتمدرس</a:t>
            </a:r>
            <a:r>
              <a:rPr lang="ar-MA" sz="1600" dirty="0"/>
              <a:t>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 النجاح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نسبة التلاميذ الذين </a:t>
            </a:r>
            <a:r>
              <a:rPr lang="ar-MA" sz="1600" dirty="0" err="1"/>
              <a:t>یتحكمون</a:t>
            </a:r>
            <a:r>
              <a:rPr lang="ar-MA" sz="1600" dirty="0"/>
              <a:t> في </a:t>
            </a:r>
            <a:r>
              <a:rPr lang="ar-MA" sz="1600" dirty="0" err="1"/>
              <a:t>التعلمات</a:t>
            </a:r>
            <a:r>
              <a:rPr lang="ar-MA" sz="1600" dirty="0"/>
              <a:t> الأساس </a:t>
            </a:r>
            <a:endParaRPr lang="fr-FR" sz="16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 التكرار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نسبة انخفاض عدد الأطفال المنقطعين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المستفيدين من خدمات الدعم الاجتماعي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نسبة المؤسسات التي تدرس بها الأمازيغية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نسبة التلاميذ الذين يدرسون اللغة الإنجليزية </a:t>
            </a:r>
            <a:endParaRPr lang="fr-FR" sz="16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الأساتذة </a:t>
            </a:r>
            <a:endParaRPr lang="fr-FR" sz="1600" dirty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معدل التلاميذ لكل أستاذ حسب الأسلاك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المؤسسات التعليمية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</a:t>
            </a:r>
            <a:r>
              <a:rPr lang="ar-MA" sz="1600" dirty="0" err="1"/>
              <a:t>الداخلیات</a:t>
            </a:r>
            <a:endParaRPr lang="ar-MA" sz="1600" dirty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 الاكتظاظ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نسب الأقسام المشتركة بالتعليم </a:t>
            </a:r>
            <a:r>
              <a:rPr lang="ar-MA" sz="1600" dirty="0" smtClean="0"/>
              <a:t>الابتدائي</a:t>
            </a:r>
            <a:endParaRPr lang="en-US" sz="1600" dirty="0" smtClean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/>
              <a:t>عدد الأساتذة الحاصلين على الإشهاد في التدريس الناجع ومقاربة </a:t>
            </a:r>
            <a:r>
              <a:rPr lang="ar-MA" sz="1600" dirty="0" err="1" smtClean="0"/>
              <a:t>طارل</a:t>
            </a:r>
            <a:endParaRPr lang="ar-MA" sz="1600" dirty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>
                <a:solidFill>
                  <a:srgbClr val="FF0000"/>
                </a:solidFill>
              </a:rPr>
              <a:t>عدد </a:t>
            </a:r>
            <a:r>
              <a:rPr lang="ar-MA" sz="1600" dirty="0" err="1">
                <a:solidFill>
                  <a:srgbClr val="FF0000"/>
                </a:solidFill>
              </a:rPr>
              <a:t>الأندیة</a:t>
            </a:r>
            <a:r>
              <a:rPr lang="ar-MA" sz="1600" dirty="0">
                <a:solidFill>
                  <a:srgbClr val="FF0000"/>
                </a:solidFill>
              </a:rPr>
              <a:t> </a:t>
            </a:r>
            <a:r>
              <a:rPr lang="ar-MA" sz="1600" dirty="0" err="1">
                <a:solidFill>
                  <a:srgbClr val="FF0000"/>
                </a:solidFill>
              </a:rPr>
              <a:t>المدرسیة</a:t>
            </a:r>
            <a:r>
              <a:rPr lang="ar-MA" sz="1600" dirty="0">
                <a:solidFill>
                  <a:srgbClr val="FF0000"/>
                </a:solidFill>
              </a:rPr>
              <a:t> </a:t>
            </a:r>
            <a:r>
              <a:rPr lang="ar-MA" sz="1600" dirty="0" err="1">
                <a:solidFill>
                  <a:srgbClr val="FF0000"/>
                </a:solidFill>
              </a:rPr>
              <a:t>النشیطة</a:t>
            </a:r>
            <a:r>
              <a:rPr lang="ar-MA" sz="1600" dirty="0">
                <a:solidFill>
                  <a:srgbClr val="FF0000"/>
                </a:solidFill>
              </a:rPr>
              <a:t> حسب الأسلاك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MA" sz="1600" dirty="0">
                <a:solidFill>
                  <a:srgbClr val="FF0000"/>
                </a:solidFill>
              </a:rPr>
              <a:t>نسبة التلاميذ المنخرطين </a:t>
            </a:r>
            <a:r>
              <a:rPr lang="ar-MA" sz="1600" dirty="0" err="1">
                <a:solidFill>
                  <a:srgbClr val="FF0000"/>
                </a:solidFill>
              </a:rPr>
              <a:t>بالأندیة</a:t>
            </a:r>
            <a:r>
              <a:rPr lang="ar-MA" sz="1600" dirty="0">
                <a:solidFill>
                  <a:srgbClr val="FF0000"/>
                </a:solidFill>
              </a:rPr>
              <a:t> </a:t>
            </a:r>
            <a:r>
              <a:rPr lang="ar-MA" sz="1600" dirty="0" err="1">
                <a:solidFill>
                  <a:srgbClr val="FF0000"/>
                </a:solidFill>
              </a:rPr>
              <a:t>المدرسیة</a:t>
            </a:r>
            <a:r>
              <a:rPr lang="ar-MA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6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1484409" y="3251927"/>
            <a:ext cx="9271835" cy="111012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M</a:t>
            </a:r>
            <a:r>
              <a:rPr kumimoji="1" lang="en-US" altLang="ja-JP" dirty="0" smtClean="0"/>
              <a:t>ERCI pour </a:t>
            </a:r>
            <a:r>
              <a:rPr kumimoji="1" lang="en-US" altLang="ja-JP" dirty="0" err="1" smtClean="0"/>
              <a:t>votre</a:t>
            </a:r>
            <a:r>
              <a:rPr kumimoji="1" lang="en-US" altLang="ja-JP" dirty="0" smtClean="0"/>
              <a:t> attention</a:t>
            </a:r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39739" y="349321"/>
            <a:ext cx="154113" cy="99659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73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56406605"/>
              </p:ext>
            </p:extLst>
          </p:nvPr>
        </p:nvGraphicFramePr>
        <p:xfrm>
          <a:off x="1491225" y="1260440"/>
          <a:ext cx="103664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01075" y="798775"/>
            <a:ext cx="14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Sommaire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739739" y="349321"/>
            <a:ext cx="154113" cy="99659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653" y="241166"/>
            <a:ext cx="1333050" cy="8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32021" cy="6858000"/>
          </a:xfrm>
          <a:prstGeom prst="rect">
            <a:avLst/>
          </a:prstGeom>
          <a:solidFill>
            <a:srgbClr val="1A7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723611" y="148935"/>
            <a:ext cx="5360234" cy="1185545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1A7AB2"/>
                </a:solidFill>
              </a:rPr>
              <a:t>Tableaux de Bord </a:t>
            </a:r>
            <a:br>
              <a:rPr lang="fr-FR" sz="3800" b="1" dirty="0" smtClean="0">
                <a:solidFill>
                  <a:srgbClr val="1A7AB2"/>
                </a:solidFill>
              </a:rPr>
            </a:br>
            <a:r>
              <a:rPr lang="fr-FR" sz="2000" b="1" dirty="0" smtClean="0">
                <a:solidFill>
                  <a:srgbClr val="1A7AB2"/>
                </a:solidFill>
              </a:rPr>
              <a:t>( TBS / PDP / Contractualisation)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487637" y="1190099"/>
            <a:ext cx="5350401" cy="2196865"/>
          </a:xfrm>
        </p:spPr>
        <p:txBody>
          <a:bodyPr>
            <a:noAutofit/>
          </a:bodyPr>
          <a:lstStyle/>
          <a:p>
            <a:pPr algn="just"/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En parallèle au travail de Mise en ligne et de fiabilisation des différents indicateurs (TBS/PDP et Contractualisation), La DSI a entamé un travail de migration de l'ensemble des indicateurs de 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vers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une nouvelle architecture data moderne basée sur Azure. </a:t>
            </a:r>
          </a:p>
          <a:p>
            <a:pPr algn="just"/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Plus de </a:t>
            </a:r>
            <a:r>
              <a:rPr lang="fr-FR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fonctionalites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Intégration de mécanismes et de fonctionnalités qui permettent de fiabiliser la data à la source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Avoir une plateforme plus conviviale , des TDB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relookées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Résolution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problématiques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filtres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(qui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permettent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d’avoir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les relation n*n)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Possibilité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d’exporter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fichier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Excel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Intégration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avec SIG du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minstère</a:t>
            </a:r>
            <a:endParaRPr lang="en-GB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Mettre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le focus sur les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établissements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pionniers</a:t>
            </a:r>
            <a:endParaRPr lang="en-GB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Permettre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établissements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consolider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les KPI de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satelites</a:t>
            </a:r>
            <a:endParaRPr lang="en-GB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Permettre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mesures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qualite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taux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remplissage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 la data…)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des TDB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instantanees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possible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GB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77604"/>
            <a:ext cx="5906242" cy="33779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04017" y="77604"/>
            <a:ext cx="272398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Ancienne version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2889" y="3543915"/>
            <a:ext cx="5906242" cy="3314085"/>
            <a:chOff x="112889" y="3553747"/>
            <a:chExt cx="5906242" cy="331408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889" y="3553747"/>
              <a:ext cx="5906242" cy="331408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704017" y="3553747"/>
              <a:ext cx="272398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Nouvelle version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06862" y="3455595"/>
            <a:ext cx="5918294" cy="3609975"/>
            <a:chOff x="100837" y="3533199"/>
            <a:chExt cx="5918294" cy="360997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37" y="3533199"/>
              <a:ext cx="5918294" cy="360997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697991" y="3533199"/>
              <a:ext cx="272398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Nouvelle version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6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1A7AB2"/>
                </a:solidFill>
              </a:rPr>
              <a:t>Tableaux de Bord	</a:t>
            </a:r>
            <a:r>
              <a:rPr lang="fr-FR" sz="2400" b="1" dirty="0">
                <a:solidFill>
                  <a:srgbClr val="1A7AB2"/>
                </a:solidFill>
              </a:rPr>
              <a:t>(</a:t>
            </a:r>
            <a:r>
              <a:rPr lang="fr-FR" sz="2400" b="1" dirty="0" smtClean="0">
                <a:solidFill>
                  <a:srgbClr val="1A7AB2"/>
                </a:solidFill>
              </a:rPr>
              <a:t>Etat d’avancement)</a:t>
            </a:r>
            <a:endParaRPr lang="fr-FR" sz="2400" b="1" dirty="0">
              <a:solidFill>
                <a:srgbClr val="1A7AB2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16158" y="1329617"/>
            <a:ext cx="11589357" cy="2196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 qui a été fait :</a:t>
            </a:r>
            <a:endParaRPr lang="fr-FR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Les données des autres années ont été chargées à partir d’un fichier envoyé par la DSSP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(taux d’abandon, taux de redoublement, taux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d’encombrement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classes multiples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Effectif préscolaire,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Effectif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élèves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missions étrangères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Les données de l’année en cours ont été calculées selon la méthode de calcul de la DSSP (pour les indicateurs du recensement)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Sept TDB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indicateurs de contractualisation ont été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déployés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 guide utilisateur a été élaboré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Tests sur la forme et le contenu des TDB </a:t>
            </a:r>
            <a:r>
              <a:rPr lang="fr-FR" sz="1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cours</a:t>
            </a:r>
          </a:p>
          <a:p>
            <a:pPr marL="0" indent="0" algn="just">
              <a:buNone/>
            </a:pPr>
            <a:endParaRPr lang="en-US" sz="1400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Prochaines étapes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Atelier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2 jours, objectif : partage et unification des méthodes de calculs central/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Arefs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Aujourd`hui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Déploiement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nouvelle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plateforme avec 7 indicateurs URL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planification.men.gov.ma/TBs_v2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Aujourd`hui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Livraison de 12/21 </a:t>
            </a:r>
            <a:r>
              <a:rPr lang="en-US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contractualisation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au fur et a </a:t>
            </a:r>
            <a:r>
              <a:rPr lang="en-US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1A7AB2"/>
                </a:solidFill>
              </a:rPr>
              <a:t>Nombre d'unités préscolaire (aucun filtre)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420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43" y="938054"/>
            <a:ext cx="10274711" cy="58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1A7AB2"/>
                </a:solidFill>
              </a:rPr>
              <a:t>Nombre élèves (filtre </a:t>
            </a:r>
            <a:r>
              <a:rPr lang="fr-FR" sz="2000" b="1" dirty="0">
                <a:solidFill>
                  <a:srgbClr val="1A7AB2"/>
                </a:solidFill>
              </a:rPr>
              <a:t>:</a:t>
            </a:r>
            <a:r>
              <a:rPr lang="fr-FR" sz="2000" b="1" dirty="0" smtClean="0">
                <a:solidFill>
                  <a:srgbClr val="1A7AB2"/>
                </a:solidFill>
              </a:rPr>
              <a:t> Public)</a:t>
            </a:r>
            <a:endParaRPr lang="fr-FR" sz="2000" b="1" dirty="0">
              <a:solidFill>
                <a:srgbClr val="1A7AB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0407" y="1077814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43" y="989324"/>
            <a:ext cx="10461522" cy="60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1A7AB2"/>
                </a:solidFill>
              </a:rPr>
              <a:t>Taux de redoublement (filtre : Public)</a:t>
            </a:r>
          </a:p>
        </p:txBody>
      </p:sp>
      <p:sp>
        <p:nvSpPr>
          <p:cNvPr id="9" name="Ellipse 8"/>
          <p:cNvSpPr/>
          <p:nvPr/>
        </p:nvSpPr>
        <p:spPr>
          <a:xfrm>
            <a:off x="3028335" y="2526890"/>
            <a:ext cx="1956620" cy="884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30420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685542" y="1134243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50" y="1016326"/>
            <a:ext cx="10335131" cy="57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1A7AB2"/>
                </a:solidFill>
              </a:rPr>
              <a:t>Effectif enseignants (filtre : Public)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0420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8" y="1009318"/>
            <a:ext cx="10301748" cy="57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42243" y="375078"/>
            <a:ext cx="10964622" cy="82445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1A7AB2"/>
                </a:solidFill>
              </a:rPr>
              <a:t>r</a:t>
            </a:r>
            <a:r>
              <a:rPr lang="fr-FR" sz="2000" b="1" dirty="0" smtClean="0">
                <a:solidFill>
                  <a:srgbClr val="1A7AB2"/>
                </a:solidFill>
              </a:rPr>
              <a:t>atio élèves enseignants </a:t>
            </a:r>
            <a:r>
              <a:rPr lang="fr-FR" sz="2000" b="1" dirty="0">
                <a:solidFill>
                  <a:srgbClr val="1A7AB2"/>
                </a:solidFill>
              </a:rPr>
              <a:t>(filtre : Public)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04206" y="1174955"/>
            <a:ext cx="1506458" cy="36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7" y="1016255"/>
            <a:ext cx="10314038" cy="59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11798</TotalTime>
  <Words>588</Words>
  <Application>Microsoft Office PowerPoint</Application>
  <PresentationFormat>Grand écran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メイリオ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Times New Roman</vt:lpstr>
      <vt:lpstr>Tw Cen MT</vt:lpstr>
      <vt:lpstr>Tw Cen MT Condensed</vt:lpstr>
      <vt:lpstr>Wingdings</vt:lpstr>
      <vt:lpstr>Wingdings 3</vt:lpstr>
      <vt:lpstr>Intégral</vt:lpstr>
      <vt:lpstr>Conception personnalisée</vt:lpstr>
      <vt:lpstr>Présentation des nouveautés du projet TDB (Présentation pour les régions)</vt:lpstr>
      <vt:lpstr>Présentation PowerPoint</vt:lpstr>
      <vt:lpstr>Tableaux de Bord  ( TBS / PDP / Contractualisation)</vt:lpstr>
      <vt:lpstr>Tableaux de Bord (Etat d’avancement)</vt:lpstr>
      <vt:lpstr>Nombre d'unités préscolaire (aucun filtre)</vt:lpstr>
      <vt:lpstr>Nombre élèves (filtre : Public)</vt:lpstr>
      <vt:lpstr>Taux de redoublement (filtre : Public)</vt:lpstr>
      <vt:lpstr>Effectif enseignants (filtre : Public)</vt:lpstr>
      <vt:lpstr>ratio élèves enseignants (filtre : Public)</vt:lpstr>
      <vt:lpstr>Taux encombrement (filtre : Public / classe&gt;=41)</vt:lpstr>
      <vt:lpstr>% classes multiniveaux (filtre : Public / primaire)</vt:lpstr>
      <vt:lpstr>Tableaux de Bord (comparaison avec les données du recensement)</vt:lpstr>
      <vt:lpstr>Processus d'élaboration des tableaux de bord</vt:lpstr>
      <vt:lpstr>Tableaux de Bord TBS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Imane Arfaoui</dc:creator>
  <cp:lastModifiedBy>NADIA MAAMAR</cp:lastModifiedBy>
  <cp:revision>194</cp:revision>
  <dcterms:created xsi:type="dcterms:W3CDTF">2023-11-20T14:41:57Z</dcterms:created>
  <dcterms:modified xsi:type="dcterms:W3CDTF">2024-10-25T10:09:30Z</dcterms:modified>
</cp:coreProperties>
</file>